
<file path=[Content_Types].xml><?xml version="1.0" encoding="utf-8"?>
<Types xmlns="http://schemas.openxmlformats.org/package/2006/content-types">
  <Default Extension="jpeg" ContentType="image/jpeg"/>
  <Default Extension="jpg" ContentType="application/octet-stream"/>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handoutMasterIdLst>
    <p:handoutMasterId r:id="rId8"/>
  </p:handoutMasterIdLst>
  <p:sldIdLst>
    <p:sldId id="256" r:id="rId2"/>
    <p:sldId id="257" r:id="rId3"/>
    <p:sldId id="258" r:id="rId4"/>
    <p:sldId id="259" r:id="rId5"/>
    <p:sldId id="260" r:id="rId6"/>
    <p:sldId id="261"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7BA0"/>
    <a:srgbClr val="AEBA41"/>
    <a:srgbClr val="D9D9D9"/>
    <a:srgbClr val="404040"/>
    <a:srgbClr val="7F7F7F"/>
    <a:srgbClr val="E820DE"/>
    <a:srgbClr val="84C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59" d="100"/>
          <a:sy n="59" d="100"/>
        </p:scale>
        <p:origin x="2429" y="62"/>
      </p:cViewPr>
      <p:guideLst/>
    </p:cSldViewPr>
  </p:slideViewPr>
  <p:notesTextViewPr>
    <p:cViewPr>
      <p:scale>
        <a:sx n="1" d="1"/>
        <a:sy n="1" d="1"/>
      </p:scale>
      <p:origin x="0" y="0"/>
    </p:cViewPr>
  </p:notesText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B02172-5AE8-4AE3-9B58-62EC0931C209}" type="datetimeFigureOut">
              <a:rPr lang="en-US" smtClean="0"/>
              <a:t>5/31/2022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68B61B-9126-4CE4-BB3A-138A05C90F60}" type="slidenum">
              <a:rPr lang="en-US" smtClean="0"/>
              <a:t>‹#›</a:t>
            </a:fld>
            <a:endParaRPr lang="en-US"/>
          </a:p>
        </p:txBody>
      </p:sp>
    </p:spTree>
    <p:extLst>
      <p:ext uri="{BB962C8B-B14F-4D97-AF65-F5344CB8AC3E}">
        <p14:creationId xmlns:p14="http://schemas.microsoft.com/office/powerpoint/2010/main" val="326138346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a16="http://schemas.microsoft.com/office/drawing/2014/main"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a16="http://schemas.microsoft.com/office/drawing/2014/main"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a16="http://schemas.microsoft.com/office/drawing/2014/main"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a16="http://schemas.microsoft.com/office/drawing/2014/main"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a16="http://schemas.microsoft.com/office/drawing/2014/main"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a16="http://schemas.microsoft.com/office/drawing/2014/main"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a16="http://schemas.microsoft.com/office/drawing/2014/main"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a16="http://schemas.microsoft.com/office/drawing/2014/main"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a16="http://schemas.microsoft.com/office/drawing/2014/main"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a16="http://schemas.microsoft.com/office/drawing/2014/main"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a16="http://schemas.microsoft.com/office/drawing/2014/main"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a16="http://schemas.microsoft.com/office/drawing/2014/main"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a16="http://schemas.microsoft.com/office/drawing/2014/main"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a16="http://schemas.microsoft.com/office/drawing/2014/main"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a16="http://schemas.microsoft.com/office/drawing/2014/main"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a16="http://schemas.microsoft.com/office/drawing/2014/main"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a16="http://schemas.microsoft.com/office/drawing/2014/main"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a16="http://schemas.microsoft.com/office/drawing/2014/main"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a16="http://schemas.microsoft.com/office/drawing/2014/main"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a16="http://schemas.microsoft.com/office/drawing/2014/main" id="{FB7A2F8A-B8C8-4149-9D15-C1F26B5099F5}"/>
              </a:ext>
            </a:extLst>
          </p:cNvPr>
          <p:cNvSpPr>
            <a:spLocks noGrp="1"/>
          </p:cNvSpPr>
          <p:nvPr>
            <p:ph type="body" sz="quarter" idx="11" hasCustomPrompt="1"/>
          </p:nvPr>
        </p:nvSpPr>
        <p:spPr>
          <a:xfrm>
            <a:off x="5336701" y="191166"/>
            <a:ext cx="242316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a16="http://schemas.microsoft.com/office/drawing/2014/main"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a16="http://schemas.microsoft.com/office/drawing/2014/main"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a16="http://schemas.microsoft.com/office/drawing/2014/main"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a16="http://schemas.microsoft.com/office/drawing/2014/main"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a16="http://schemas.microsoft.com/office/drawing/2014/main"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a16="http://schemas.microsoft.com/office/drawing/2014/main"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a16="http://schemas.microsoft.com/office/drawing/2014/main"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a16="http://schemas.microsoft.com/office/drawing/2014/main"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a16="http://schemas.microsoft.com/office/drawing/2014/main"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a16="http://schemas.microsoft.com/office/drawing/2014/main"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a16="http://schemas.microsoft.com/office/drawing/2014/main"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a16="http://schemas.microsoft.com/office/drawing/2014/main"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a16="http://schemas.microsoft.com/office/drawing/2014/main"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a16="http://schemas.microsoft.com/office/drawing/2014/main"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a16="http://schemas.microsoft.com/office/drawing/2014/main"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a16="http://schemas.microsoft.com/office/drawing/2014/main"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39E2D0C-A330-4DE9-98B5-A46E04C7D857}"/>
              </a:ext>
            </a:extLst>
          </p:cNvPr>
          <p:cNvSpPr/>
          <p:nvPr userDrawn="1"/>
        </p:nvSpPr>
        <p:spPr>
          <a:xfrm>
            <a:off x="0" y="3175"/>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a16="http://schemas.microsoft.com/office/drawing/2014/main"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a16="http://schemas.microsoft.com/office/drawing/2014/main"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a16="http://schemas.microsoft.com/office/drawing/2014/main"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93788"/>
            <a:ext cx="5486411" cy="5486411"/>
          </a:xfrm>
          <a:prstGeom prst="rect">
            <a:avLst/>
          </a:prstGeom>
        </p:spPr>
      </p:pic>
      <p:sp>
        <p:nvSpPr>
          <p:cNvPr id="14" name="TextBox 13">
            <a:extLst>
              <a:ext uri="{FF2B5EF4-FFF2-40B4-BE49-F238E27FC236}">
                <a16:creationId xmlns:a16="http://schemas.microsoft.com/office/drawing/2014/main"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a16="http://schemas.microsoft.com/office/drawing/2014/main"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a16="http://schemas.microsoft.com/office/drawing/2014/main"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a16="http://schemas.microsoft.com/office/drawing/2014/main"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a16="http://schemas.microsoft.com/office/drawing/2014/main"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a16="http://schemas.microsoft.com/office/drawing/2014/main"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a16="http://schemas.microsoft.com/office/drawing/2014/main"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a16="http://schemas.microsoft.com/office/drawing/2014/main"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a16="http://schemas.microsoft.com/office/drawing/2014/main"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a16="http://schemas.microsoft.com/office/drawing/2014/main"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a16="http://schemas.microsoft.com/office/drawing/2014/main"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a16="http://schemas.microsoft.com/office/drawing/2014/main"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a16="http://schemas.microsoft.com/office/drawing/2014/main"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sp>
        <p:nvSpPr>
          <p:cNvPr id="15" name="TextBox 14">
            <a:extLst>
              <a:ext uri="{FF2B5EF4-FFF2-40B4-BE49-F238E27FC236}">
                <a16:creationId xmlns:a16="http://schemas.microsoft.com/office/drawing/2014/main"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a16="http://schemas.microsoft.com/office/drawing/2014/main"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sp>
        <p:nvSpPr>
          <p:cNvPr id="19" name="TextBox 18">
            <a:extLst>
              <a:ext uri="{FF2B5EF4-FFF2-40B4-BE49-F238E27FC236}">
                <a16:creationId xmlns:a16="http://schemas.microsoft.com/office/drawing/2014/main" id="{1353CB2C-F852-4705-9A83-6E94191783F6}"/>
              </a:ext>
            </a:extLst>
          </p:cNvPr>
          <p:cNvSpPr txBox="1"/>
          <p:nvPr userDrawn="1"/>
        </p:nvSpPr>
        <p:spPr>
          <a:xfrm>
            <a:off x="4960377" y="184381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a16="http://schemas.microsoft.com/office/drawing/2014/main"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1847387"/>
            <a:ext cx="365760" cy="365760"/>
          </a:xfrm>
          <a:prstGeom prst="rect">
            <a:avLst/>
          </a:prstGeom>
        </p:spPr>
      </p:pic>
      <p:pic>
        <p:nvPicPr>
          <p:cNvPr id="21" name="Picture 20">
            <a:extLst>
              <a:ext uri="{FF2B5EF4-FFF2-40B4-BE49-F238E27FC236}">
                <a16:creationId xmlns:a16="http://schemas.microsoft.com/office/drawing/2014/main"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a16="http://schemas.microsoft.com/office/drawing/2014/main"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sp>
        <p:nvSpPr>
          <p:cNvPr id="29" name="txt_ei_human_health_safety">
            <a:extLst>
              <a:ext uri="{FF2B5EF4-FFF2-40B4-BE49-F238E27FC236}">
                <a16:creationId xmlns:a16="http://schemas.microsoft.com/office/drawing/2014/main"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a16="http://schemas.microsoft.com/office/drawing/2014/main"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a16="http://schemas.microsoft.com/office/drawing/2014/main"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a16="http://schemas.microsoft.com/office/drawing/2014/main"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a16="http://schemas.microsoft.com/office/drawing/2014/main"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a16="http://schemas.microsoft.com/office/drawing/2014/main"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a16="http://schemas.microsoft.com/office/drawing/2014/main"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a16="http://schemas.microsoft.com/office/drawing/2014/main"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a16="http://schemas.microsoft.com/office/drawing/2014/main"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a16="http://schemas.microsoft.com/office/drawing/2014/main"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a16="http://schemas.microsoft.com/office/drawing/2014/main"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a16="http://schemas.microsoft.com/office/drawing/2014/main"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a16="http://schemas.microsoft.com/office/drawing/2014/main"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a16="http://schemas.microsoft.com/office/drawing/2014/main"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a16="http://schemas.microsoft.com/office/drawing/2014/main"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a16="http://schemas.microsoft.com/office/drawing/2014/main"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a16="http://schemas.microsoft.com/office/drawing/2014/main"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a16="http://schemas.microsoft.com/office/drawing/2014/main"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a16="http://schemas.microsoft.com/office/drawing/2014/main"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a16="http://schemas.microsoft.com/office/drawing/2014/main"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a16="http://schemas.microsoft.com/office/drawing/2014/main"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a16="http://schemas.microsoft.com/office/drawing/2014/main"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a16="http://schemas.microsoft.com/office/drawing/2014/main"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a16="http://schemas.microsoft.com/office/drawing/2014/main"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a16="http://schemas.microsoft.com/office/drawing/2014/main"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a16="http://schemas.microsoft.com/office/drawing/2014/main"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a16="http://schemas.microsoft.com/office/drawing/2014/main"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a16="http://schemas.microsoft.com/office/drawing/2014/main"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a16="http://schemas.microsoft.com/office/drawing/2014/main"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a16="http://schemas.microsoft.com/office/drawing/2014/main"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a16="http://schemas.microsoft.com/office/drawing/2014/main" id="{DF960831-250C-4A7B-BF9E-EF82A9DE4437}"/>
              </a:ext>
            </a:extLst>
          </p:cNvPr>
          <p:cNvSpPr/>
          <p:nvPr userDrawn="1"/>
        </p:nvSpPr>
        <p:spPr>
          <a:xfrm>
            <a:off x="4258282" y="9377298"/>
            <a:ext cx="3200400" cy="54864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a16="http://schemas.microsoft.com/office/drawing/2014/main" id="{0ABC2651-C2CB-44AA-B39D-EA6AA9D16C21}"/>
              </a:ext>
            </a:extLst>
          </p:cNvPr>
          <p:cNvSpPr>
            <a:spLocks noGrp="1"/>
          </p:cNvSpPr>
          <p:nvPr>
            <p:ph type="body" sz="quarter" idx="26"/>
          </p:nvPr>
        </p:nvSpPr>
        <p:spPr>
          <a:xfrm>
            <a:off x="4258282" y="9377298"/>
            <a:ext cx="3200400" cy="534706"/>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a16="http://schemas.microsoft.com/office/drawing/2014/main"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a16="http://schemas.microsoft.com/office/drawing/2014/main"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a16="http://schemas.microsoft.com/office/drawing/2014/main"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a16="http://schemas.microsoft.com/office/drawing/2014/main"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a16="http://schemas.microsoft.com/office/drawing/2014/main"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a16="http://schemas.microsoft.com/office/drawing/2014/main"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a16="http://schemas.microsoft.com/office/drawing/2014/main"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a16="http://schemas.microsoft.com/office/drawing/2014/main"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a16="http://schemas.microsoft.com/office/drawing/2014/main"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a16="http://schemas.microsoft.com/office/drawing/2014/main"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a16="http://schemas.microsoft.com/office/drawing/2014/main"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a16="http://schemas.microsoft.com/office/drawing/2014/main"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a16="http://schemas.microsoft.com/office/drawing/2014/main"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a16="http://schemas.microsoft.com/office/drawing/2014/main"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a16="http://schemas.microsoft.com/office/drawing/2014/main"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a16="http://schemas.microsoft.com/office/drawing/2014/main"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a16="http://schemas.microsoft.com/office/drawing/2014/main"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a16="http://schemas.microsoft.com/office/drawing/2014/main"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a16="http://schemas.microsoft.com/office/drawing/2014/main"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a16="http://schemas.microsoft.com/office/drawing/2014/main"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a16="http://schemas.microsoft.com/office/drawing/2014/main"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a16="http://schemas.microsoft.com/office/drawing/2014/main"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a16="http://schemas.microsoft.com/office/drawing/2014/main"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a16="http://schemas.microsoft.com/office/drawing/2014/main"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a16="http://schemas.microsoft.com/office/drawing/2014/main"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a16="http://schemas.microsoft.com/office/drawing/2014/main"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jpg"/></Relationships>
</file>

<file path=ppt/slides/_rels/slide6.xml.rels><?xml version="1.0" encoding="UTF-8" standalone="yes"?>
<Relationships xmlns="http://schemas.openxmlformats.org/package/2006/relationships"><Relationship Id="rId3" Type="http://schemas.openxmlformats.org/officeDocument/2006/relationships/hyperlink" Target="https://dnrec.alpha.delaware.gov/coastal-programs/research-reserve/" TargetMode="External"/><Relationship Id="rId7" Type="http://schemas.openxmlformats.org/officeDocument/2006/relationships/image" Target="../media/image41.jpg"/><Relationship Id="rId2" Type="http://schemas.openxmlformats.org/officeDocument/2006/relationships/hyperlink" Target="http://cdmo.baruch.sc.edu/" TargetMode="External"/><Relationship Id="rId1" Type="http://schemas.openxmlformats.org/officeDocument/2006/relationships/slideLayout" Target="../slideLayouts/slideLayout6.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p:cNvPicPr>
            <a:picLocks noGrp="1"/>
          </p:cNvPicPr>
          <p:nvPr>
            <p:ph type="pic" sz="quarter" idx="17" hasCustomPrompt="1"/>
          </p:nvPr>
        </p:nvPicPr>
        <p:blipFill>
          <a:blip r:embed="rId2" cstate="print"/>
          <a:stretch>
            <a:fillRect/>
          </a:stretch>
        </p:blipFill>
        <p:spPr>
          <a:xfrm>
            <a:off x="1739339" y="1273036"/>
            <a:ext cx="6035040" cy="4389120"/>
          </a:xfrm>
          <a:prstGeom prst="rect">
            <a:avLst/>
          </a:prstGeom>
        </p:spPr>
      </p:pic>
      <p:pic>
        <p:nvPicPr>
          <p:cNvPr id="3" name="Rounded Rectangle 15"/>
          <p:cNvPicPr>
            <a:picLocks noGrp="1"/>
          </p:cNvPicPr>
          <p:nvPr>
            <p:ph/>
          </p:nvPr>
        </p:nvPicPr>
        <p:blipFill>
          <a:blip r:embed="rId3" cstate="print"/>
          <a:stretch>
            <a:fillRect/>
          </a:stretch>
        </p:blipFill>
        <p:spPr>
          <a:xfrm>
            <a:off x="109728" y="2484035"/>
            <a:ext cx="1920240" cy="914400"/>
          </a:xfrm>
          <a:prstGeom prst="rect">
            <a:avLst/>
          </a:prstGeom>
        </p:spPr>
      </p:pic>
      <p:pic>
        <p:nvPicPr>
          <p:cNvPr id="4" name="Rounded Rectangle 16"/>
          <p:cNvPicPr>
            <a:picLocks noGrp="1"/>
          </p:cNvPicPr>
          <p:nvPr>
            <p:ph/>
          </p:nvPr>
        </p:nvPicPr>
        <p:blipFill>
          <a:blip r:embed="rId3" cstate="print"/>
          <a:stretch>
            <a:fillRect/>
          </a:stretch>
        </p:blipFill>
        <p:spPr>
          <a:xfrm>
            <a:off x="109022" y="3500376"/>
            <a:ext cx="1920240" cy="914400"/>
          </a:xfrm>
          <a:prstGeom prst="rect">
            <a:avLst/>
          </a:prstGeom>
        </p:spPr>
      </p:pic>
      <p:pic>
        <p:nvPicPr>
          <p:cNvPr id="5" name="Rounded Rectangle 17"/>
          <p:cNvPicPr>
            <a:picLocks noGrp="1"/>
          </p:cNvPicPr>
          <p:nvPr>
            <p:ph/>
          </p:nvPr>
        </p:nvPicPr>
        <p:blipFill>
          <a:blip r:embed="rId3" cstate="print"/>
          <a:stretch>
            <a:fillRect/>
          </a:stretch>
        </p:blipFill>
        <p:spPr>
          <a:xfrm>
            <a:off x="109022" y="4523096"/>
            <a:ext cx="1920240" cy="914400"/>
          </a:xfrm>
          <a:prstGeom prst="rect">
            <a:avLst/>
          </a:prstGeom>
        </p:spPr>
      </p:pic>
      <p:pic>
        <p:nvPicPr>
          <p:cNvPr id="6" name="Rounded Rectangle 18"/>
          <p:cNvPicPr>
            <a:picLocks noGrp="1"/>
          </p:cNvPicPr>
          <p:nvPr>
            <p:ph/>
          </p:nvPr>
        </p:nvPicPr>
        <p:blipFill>
          <a:blip r:embed="rId3" cstate="print"/>
          <a:stretch>
            <a:fillRect/>
          </a:stretch>
        </p:blipFill>
        <p:spPr>
          <a:xfrm>
            <a:off x="109728" y="1467700"/>
            <a:ext cx="1920240" cy="914400"/>
          </a:xfrm>
          <a:prstGeom prst="rect">
            <a:avLst/>
          </a:prstGeom>
        </p:spPr>
      </p:pic>
      <p:pic>
        <p:nvPicPr>
          <p:cNvPr id="7" name="Rectangle 6"/>
          <p:cNvPicPr>
            <a:picLocks noGrp="1"/>
          </p:cNvPicPr>
          <p:nvPr>
            <p:ph/>
          </p:nvPr>
        </p:nvPicPr>
        <p:blipFill>
          <a:blip r:embed="rId4" cstate="print"/>
          <a:stretch>
            <a:fillRect/>
          </a:stretch>
        </p:blipFill>
        <p:spPr>
          <a:xfrm>
            <a:off x="0" y="2139"/>
            <a:ext cx="7772400" cy="1371600"/>
          </a:xfrm>
          <a:prstGeom prst="rect">
            <a:avLst/>
          </a:prstGeom>
        </p:spPr>
      </p:pic>
      <p:pic>
        <p:nvPicPr>
          <p:cNvPr id="8" name="Rectangle 7"/>
          <p:cNvPicPr>
            <a:picLocks noGrp="1"/>
          </p:cNvPicPr>
          <p:nvPr>
            <p:ph/>
          </p:nvPr>
        </p:nvPicPr>
        <p:blipFill>
          <a:blip r:embed="rId5" cstate="print"/>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53588"/>
            <a:ext cx="2468880" cy="365760"/>
          </a:xfrm>
        </p:spPr>
        <p:txBody>
          <a:bodyPr/>
          <a:lstStyle/>
          <a:p>
            <a:r>
              <a:rPr dirty="0"/>
              <a:t>[ OCT 22 – OCT 30, 2012 ]</a:t>
            </a:r>
          </a:p>
        </p:txBody>
      </p:sp>
      <p:sp>
        <p:nvSpPr>
          <p:cNvPr id="10" name="txt_event_ttl"/>
          <p:cNvSpPr>
            <a:spLocks noGrp="1"/>
          </p:cNvSpPr>
          <p:nvPr>
            <p:ph type="body" sz="quarter" idx="10" hasCustomPrompt="1"/>
          </p:nvPr>
        </p:nvSpPr>
        <p:spPr>
          <a:xfrm>
            <a:off x="0" y="452799"/>
            <a:ext cx="7772400" cy="914400"/>
          </a:xfrm>
        </p:spPr>
        <p:txBody>
          <a:bodyPr>
            <a:normAutofit lnSpcReduction="10000"/>
          </a:bodyPr>
          <a:lstStyle/>
          <a:p>
            <a:r>
              <a:t>HURRICANE SANDY</a:t>
            </a:r>
          </a:p>
        </p:txBody>
      </p:sp>
      <p:sp>
        <p:nvSpPr>
          <p:cNvPr id="11" name="txt_dash_v1"/>
          <p:cNvSpPr>
            <a:spLocks noGrp="1"/>
          </p:cNvSpPr>
          <p:nvPr>
            <p:ph type="body" sz="quarter" idx="18" hasCustomPrompt="1"/>
          </p:nvPr>
        </p:nvSpPr>
        <p:spPr>
          <a:xfrm>
            <a:off x="605410" y="1474156"/>
            <a:ext cx="914400" cy="457200"/>
          </a:xfrm>
        </p:spPr>
        <p:txBody>
          <a:bodyPr/>
          <a:lstStyle/>
          <a:p>
            <a:r>
              <a:t>ES</a:t>
            </a:r>
          </a:p>
        </p:txBody>
      </p:sp>
      <p:sp>
        <p:nvSpPr>
          <p:cNvPr id="12" name="txt_dash_v1_desc"/>
          <p:cNvSpPr>
            <a:spLocks noGrp="1"/>
          </p:cNvSpPr>
          <p:nvPr>
            <p:ph type="body" sz="quarter" idx="22" hasCustomPrompt="1"/>
          </p:nvPr>
        </p:nvSpPr>
        <p:spPr>
          <a:xfrm>
            <a:off x="146304" y="1811281"/>
            <a:ext cx="1828800" cy="548640"/>
          </a:xfrm>
        </p:spPr>
        <p:txBody>
          <a:bodyPr/>
          <a:lstStyle/>
          <a:p>
            <a:r>
              <a:rPr dirty="0"/>
              <a:t>Category </a:t>
            </a:r>
            <a:endParaRPr lang="en-US" dirty="0"/>
          </a:p>
          <a:p>
            <a:r>
              <a:rPr dirty="0"/>
              <a:t>(extratropical storm)</a:t>
            </a:r>
          </a:p>
        </p:txBody>
      </p:sp>
      <p:sp>
        <p:nvSpPr>
          <p:cNvPr id="13" name="txt_dash_v2"/>
          <p:cNvSpPr>
            <a:spLocks noGrp="1"/>
          </p:cNvSpPr>
          <p:nvPr>
            <p:ph type="body" sz="quarter" idx="19" hasCustomPrompt="1"/>
          </p:nvPr>
        </p:nvSpPr>
        <p:spPr>
          <a:xfrm>
            <a:off x="605410" y="2598370"/>
            <a:ext cx="914400" cy="457200"/>
          </a:xfrm>
        </p:spPr>
        <p:txBody>
          <a:bodyPr/>
          <a:lstStyle/>
          <a:p>
            <a:r>
              <a:rPr dirty="0"/>
              <a:t>8.6</a:t>
            </a:r>
          </a:p>
        </p:txBody>
      </p:sp>
      <p:sp>
        <p:nvSpPr>
          <p:cNvPr id="14" name="txt_dash_v2_desc"/>
          <p:cNvSpPr>
            <a:spLocks noGrp="1"/>
          </p:cNvSpPr>
          <p:nvPr>
            <p:ph type="body" sz="quarter" idx="23" hasCustomPrompt="1"/>
          </p:nvPr>
        </p:nvSpPr>
        <p:spPr>
          <a:xfrm>
            <a:off x="146304" y="2873942"/>
            <a:ext cx="1828800" cy="548640"/>
          </a:xfrm>
        </p:spPr>
        <p:txBody>
          <a:bodyPr/>
          <a:lstStyle/>
          <a:p>
            <a:r>
              <a:rPr dirty="0"/>
              <a:t>Inches of Rain</a:t>
            </a:r>
          </a:p>
        </p:txBody>
      </p:sp>
      <p:sp>
        <p:nvSpPr>
          <p:cNvPr id="15" name="txt_dash_v3"/>
          <p:cNvSpPr>
            <a:spLocks noGrp="1"/>
          </p:cNvSpPr>
          <p:nvPr>
            <p:ph type="body" sz="quarter" idx="20" hasCustomPrompt="1"/>
          </p:nvPr>
        </p:nvSpPr>
        <p:spPr>
          <a:xfrm>
            <a:off x="606116" y="3506904"/>
            <a:ext cx="914400" cy="457200"/>
          </a:xfrm>
        </p:spPr>
        <p:txBody>
          <a:bodyPr/>
          <a:lstStyle/>
          <a:p>
            <a:r>
              <a:rPr lang="en-US" dirty="0"/>
              <a:t>39</a:t>
            </a:r>
            <a:endParaRPr dirty="0"/>
          </a:p>
        </p:txBody>
      </p:sp>
      <p:sp>
        <p:nvSpPr>
          <p:cNvPr id="16" name="txt_dash_v3_desc"/>
          <p:cNvSpPr>
            <a:spLocks noGrp="1"/>
          </p:cNvSpPr>
          <p:nvPr>
            <p:ph type="body" sz="quarter" idx="24" hasCustomPrompt="1"/>
          </p:nvPr>
        </p:nvSpPr>
        <p:spPr>
          <a:xfrm>
            <a:off x="145843" y="3871899"/>
            <a:ext cx="1828800" cy="548640"/>
          </a:xfrm>
        </p:spPr>
        <p:txBody>
          <a:bodyPr/>
          <a:lstStyle/>
          <a:p>
            <a:r>
              <a:rPr dirty="0"/>
              <a:t>Miles per hour of </a:t>
            </a:r>
            <a:br>
              <a:rPr lang="en-US" dirty="0"/>
            </a:br>
            <a:r>
              <a:rPr dirty="0"/>
              <a:t>Max Wind Speed</a:t>
            </a:r>
          </a:p>
        </p:txBody>
      </p:sp>
      <p:sp>
        <p:nvSpPr>
          <p:cNvPr id="17" name="txt_dash_v4"/>
          <p:cNvSpPr>
            <a:spLocks noGrp="1"/>
          </p:cNvSpPr>
          <p:nvPr>
            <p:ph type="body" sz="quarter" idx="21" hasCustomPrompt="1"/>
          </p:nvPr>
        </p:nvSpPr>
        <p:spPr>
          <a:xfrm>
            <a:off x="606116" y="4522671"/>
            <a:ext cx="914400" cy="457200"/>
          </a:xfrm>
        </p:spPr>
        <p:txBody>
          <a:bodyPr/>
          <a:lstStyle/>
          <a:p>
            <a:r>
              <a:t>3-5</a:t>
            </a:r>
          </a:p>
        </p:txBody>
      </p:sp>
      <p:sp>
        <p:nvSpPr>
          <p:cNvPr id="18" name="txt_dash_v4_desc"/>
          <p:cNvSpPr>
            <a:spLocks noGrp="1"/>
          </p:cNvSpPr>
          <p:nvPr>
            <p:ph type="body" sz="quarter" idx="25" hasCustomPrompt="1"/>
          </p:nvPr>
        </p:nvSpPr>
        <p:spPr>
          <a:xfrm>
            <a:off x="145843" y="4860415"/>
            <a:ext cx="1828800" cy="548640"/>
          </a:xfrm>
        </p:spPr>
        <p:txBody>
          <a:bodyPr/>
          <a:lstStyle/>
          <a:p>
            <a:r>
              <a:rPr dirty="0"/>
              <a:t>Feet of Storm Surge </a:t>
            </a:r>
            <a:br>
              <a:rPr lang="en-US" dirty="0"/>
            </a:br>
            <a:r>
              <a:rPr dirty="0"/>
              <a:t>(max)*</a:t>
            </a:r>
          </a:p>
        </p:txBody>
      </p:sp>
      <p:sp>
        <p:nvSpPr>
          <p:cNvPr id="19" name="txt_monitor_ttl"/>
          <p:cNvSpPr>
            <a:spLocks noGrp="1"/>
          </p:cNvSpPr>
          <p:nvPr>
            <p:ph type="body" sz="quarter" idx="15" hasCustomPrompt="1"/>
          </p:nvPr>
        </p:nvSpPr>
        <p:spPr>
          <a:xfrm>
            <a:off x="0" y="5544053"/>
            <a:ext cx="7406640" cy="365760"/>
          </a:xfrm>
        </p:spPr>
        <p:txBody>
          <a:bodyPr/>
          <a:lstStyle/>
          <a:p>
            <a:r>
              <a:rPr dirty="0"/>
              <a:t>Monitoring the Impact of Hurricane </a:t>
            </a:r>
            <a:r>
              <a:rPr lang="en-US" dirty="0"/>
              <a:t>Sandy </a:t>
            </a:r>
            <a:r>
              <a:rPr dirty="0"/>
              <a:t>at “</a:t>
            </a:r>
            <a:r>
              <a:rPr b="1" dirty="0"/>
              <a:t>Delaware NERR</a:t>
            </a:r>
            <a:r>
              <a:rPr dirty="0"/>
              <a:t>”</a:t>
            </a:r>
          </a:p>
        </p:txBody>
      </p:sp>
      <p:sp>
        <p:nvSpPr>
          <p:cNvPr id="20" name="txt_storm_bkgd"/>
          <p:cNvSpPr>
            <a:spLocks noGrp="1"/>
          </p:cNvSpPr>
          <p:nvPr>
            <p:ph type="body" sz="quarter" idx="16" hasCustomPrompt="1"/>
          </p:nvPr>
        </p:nvSpPr>
        <p:spPr>
          <a:xfrm>
            <a:off x="0" y="7085500"/>
            <a:ext cx="7772400" cy="1554480"/>
          </a:xfrm>
        </p:spPr>
        <p:txBody>
          <a:bodyPr/>
          <a:lstStyle/>
          <a:p>
            <a:r>
              <a:rPr dirty="0"/>
              <a:t>Hurricane Sandy was the deadliest, most destructive, and strongest hurricane of the 2012 Atlantic season. Sandy made landfall near Atlantic City, New Jersey on Oct. 29. An unusual combination of hurricane conditions and cold fronts made Sandy particularly </a:t>
            </a:r>
            <a:r>
              <a:rPr lang="en-US" dirty="0"/>
              <a:t>damaging</a:t>
            </a:r>
            <a:r>
              <a:rPr dirty="0"/>
              <a:t>. Lower Delaware experienced heavy rainfall, high winds, and flooding. NOAA estimates Sandy caused at least $80 billion (adjusted for 2022) in damages, making it the fourth costliest hurricane in U.S. history.
The effects of Sandy were observed at the Delaware NERR (DNERR) Research Reserve through the System-Wide Monitoring Program (SWMP), which tracks short-term variability and long-term change of weather and water quality</a:t>
            </a:r>
            <a:br>
              <a:rPr lang="en-US" dirty="0"/>
            </a:br>
            <a:r>
              <a:rPr dirty="0"/>
              <a:t>in the areas surrounding Dover and Kent County, Del</a:t>
            </a:r>
            <a:r>
              <a:rPr lang="en-US" dirty="0"/>
              <a:t>a</a:t>
            </a:r>
            <a:r>
              <a:rPr dirty="0"/>
              <a:t>ware.</a:t>
            </a:r>
          </a:p>
        </p:txBody>
      </p:sp>
      <p:sp>
        <p:nvSpPr>
          <p:cNvPr id="21" name="txt_data_src"/>
          <p:cNvSpPr>
            <a:spLocks noGrp="1"/>
          </p:cNvSpPr>
          <p:nvPr>
            <p:ph type="body" sz="quarter" idx="13" hasCustomPrompt="1"/>
          </p:nvPr>
        </p:nvSpPr>
        <p:spPr>
          <a:xfrm>
            <a:off x="4553689" y="9484188"/>
            <a:ext cx="3017520" cy="228600"/>
          </a:xfrm>
        </p:spPr>
        <p:txBody>
          <a:bodyPr/>
          <a:lstStyle/>
          <a:p>
            <a:r>
              <a:t>Data shown are based on the DNERR weather monitoring site</a:t>
            </a:r>
          </a:p>
        </p:txBody>
      </p:sp>
      <p:sp>
        <p:nvSpPr>
          <p:cNvPr id="22" name="txt_date_update"/>
          <p:cNvSpPr>
            <a:spLocks noGrp="1"/>
          </p:cNvSpPr>
          <p:nvPr>
            <p:ph type="body" sz="quarter" idx="14" hasCustomPrompt="1"/>
          </p:nvPr>
        </p:nvSpPr>
        <p:spPr>
          <a:xfrm>
            <a:off x="5741275" y="9774571"/>
            <a:ext cx="1828800" cy="228600"/>
          </a:xfrm>
        </p:spPr>
        <p:txBody>
          <a:bodyPr/>
          <a:lstStyle/>
          <a:p>
            <a:r>
              <a:rPr dirty="0"/>
              <a:t>Created on April 25, 2022</a:t>
            </a:r>
          </a:p>
        </p:txBody>
      </p:sp>
      <p:pic>
        <p:nvPicPr>
          <p:cNvPr id="23" name="img_resrv_logo"/>
          <p:cNvPicPr>
            <a:picLocks noGrp="1"/>
          </p:cNvPicPr>
          <p:nvPr>
            <p:ph type="pic" sz="quarter" idx="12"/>
          </p:nvPr>
        </p:nvPicPr>
        <p:blipFill>
          <a:blip r:embed="rId6" cstate="print"/>
          <a:stretch>
            <a:fillRect/>
          </a:stretch>
        </p:blipFill>
        <p:spPr>
          <a:xfrm>
            <a:off x="1931733" y="8780383"/>
            <a:ext cx="822960" cy="822960"/>
          </a:xfrm>
          <a:prstGeom prst="rect">
            <a:avLst/>
          </a:prstGeom>
        </p:spPr>
      </p:pic>
      <p:sp>
        <p:nvSpPr>
          <p:cNvPr id="24" name="TextBox 23">
            <a:extLst>
              <a:ext uri="{FF2B5EF4-FFF2-40B4-BE49-F238E27FC236}">
                <a16:creationId xmlns:a16="http://schemas.microsoft.com/office/drawing/2014/main" id="{7F018FFE-5816-439D-93CF-A7D20407CB7B}"/>
              </a:ext>
            </a:extLst>
          </p:cNvPr>
          <p:cNvSpPr txBox="1"/>
          <p:nvPr/>
        </p:nvSpPr>
        <p:spPr>
          <a:xfrm>
            <a:off x="4989631" y="5244053"/>
            <a:ext cx="2686954" cy="246221"/>
          </a:xfrm>
          <a:prstGeom prst="rect">
            <a:avLst/>
          </a:prstGeom>
          <a:noFill/>
        </p:spPr>
        <p:txBody>
          <a:bodyPr wrap="none" rtlCol="0">
            <a:spAutoFit/>
          </a:bodyPr>
          <a:lstStyle/>
          <a:p>
            <a:r>
              <a:rPr lang="en-US" sz="1000" dirty="0">
                <a:solidFill>
                  <a:schemeClr val="bg1"/>
                </a:solidFill>
              </a:rPr>
              <a:t>Image Credit: NOAA, taken on October 29, 2012</a:t>
            </a:r>
          </a:p>
        </p:txBody>
      </p:sp>
      <p:sp>
        <p:nvSpPr>
          <p:cNvPr id="25" name="TextBox 24">
            <a:extLst>
              <a:ext uri="{FF2B5EF4-FFF2-40B4-BE49-F238E27FC236}">
                <a16:creationId xmlns:a16="http://schemas.microsoft.com/office/drawing/2014/main" id="{6920D796-110D-40BB-8E5F-635F28C7BAC0}"/>
              </a:ext>
            </a:extLst>
          </p:cNvPr>
          <p:cNvSpPr txBox="1"/>
          <p:nvPr/>
        </p:nvSpPr>
        <p:spPr>
          <a:xfrm>
            <a:off x="5258935" y="9622095"/>
            <a:ext cx="2417650" cy="230832"/>
          </a:xfrm>
          <a:prstGeom prst="rect">
            <a:avLst/>
          </a:prstGeom>
          <a:noFill/>
        </p:spPr>
        <p:txBody>
          <a:bodyPr wrap="none" rtlCol="0">
            <a:spAutoFit/>
          </a:bodyPr>
          <a:lstStyle/>
          <a:p>
            <a:pPr algn="r"/>
            <a:r>
              <a:rPr lang="fr-FR" sz="900" dirty="0" err="1">
                <a:solidFill>
                  <a:srgbClr val="7F7F7F"/>
                </a:solidFill>
              </a:rPr>
              <a:t>Based</a:t>
            </a:r>
            <a:r>
              <a:rPr lang="fr-FR" sz="900" dirty="0">
                <a:solidFill>
                  <a:srgbClr val="7F7F7F"/>
                </a:solidFill>
              </a:rPr>
              <a:t> on National </a:t>
            </a:r>
            <a:r>
              <a:rPr lang="fr-FR" sz="900" dirty="0" err="1">
                <a:solidFill>
                  <a:srgbClr val="7F7F7F"/>
                </a:solidFill>
              </a:rPr>
              <a:t>Ocean</a:t>
            </a:r>
            <a:r>
              <a:rPr lang="fr-FR" sz="900" dirty="0">
                <a:solidFill>
                  <a:srgbClr val="7F7F7F"/>
                </a:solidFill>
              </a:rPr>
              <a:t> Service (NOS) stations</a:t>
            </a:r>
            <a:endParaRPr lang="en-US" sz="900" dirty="0">
              <a:solidFill>
                <a:srgbClr val="7F7F7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xt_resrv_nerrs_desc"/>
          <p:cNvSpPr>
            <a:spLocks noGrp="1"/>
          </p:cNvSpPr>
          <p:nvPr>
            <p:ph type="body" sz="quarter" idx="11"/>
          </p:nvPr>
        </p:nvSpPr>
        <p:spPr>
          <a:xfrm>
            <a:off x="2583542" y="262510"/>
            <a:ext cx="5212080" cy="914400"/>
          </a:xfrm>
        </p:spPr>
        <p:txBody>
          <a:bodyPr/>
          <a:lstStyle/>
          <a:p>
            <a:r>
              <a:rPr dirty="0"/>
              <a:t>Delaware NERR (DNERR) is one of 29 sites in the National Estuarine </a:t>
            </a:r>
            <a:br>
              <a:rPr lang="en-US" dirty="0"/>
            </a:br>
            <a:r>
              <a:rPr dirty="0"/>
              <a:t>Research Reserve Systems (NERRS).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t>DNERR Storm Monitoring</a:t>
            </a:r>
          </a:p>
        </p:txBody>
      </p:sp>
      <p:sp>
        <p:nvSpPr>
          <p:cNvPr id="5" name="txt_resrv_stations_data_desc"/>
          <p:cNvSpPr>
            <a:spLocks noGrp="1"/>
          </p:cNvSpPr>
          <p:nvPr>
            <p:ph type="body" sz="quarter" idx="13"/>
          </p:nvPr>
        </p:nvSpPr>
        <p:spPr>
          <a:xfrm>
            <a:off x="7591" y="7341035"/>
            <a:ext cx="4114800" cy="2651760"/>
          </a:xfrm>
        </p:spPr>
        <p:txBody>
          <a:bodyPr/>
          <a:lstStyle/>
          <a:p>
            <a:r>
              <a:t>DNERR operates a weather station located in Saint Jones River (SJ) and maintains four continuous, long-term water quality stations at Blackbird Landing (BL), Division Stree (DS), Lebanon Landing (LL), and Scotton Landing (SL) locations.
DNERR is part of the SWMP. As Hurricane Sandy approached Delaware, DNERR monitored the weather and water quality, collecting data every 15 minutes for the following parameters: air temperature, relative humidity, atmospheric pressure, rainfall, wind speed and direction, water temperature, depth, salinity, dissolved oxygen, turbidity, and pH.</a:t>
            </a:r>
          </a:p>
        </p:txBody>
      </p:sp>
      <p:pic>
        <p:nvPicPr>
          <p:cNvPr id="6" name="img_resrv_map"/>
          <p:cNvPicPr>
            <a:picLocks noGrp="1"/>
          </p:cNvPicPr>
          <p:nvPr>
            <p:ph type="pic" sz="quarter" idx="14"/>
          </p:nvPr>
        </p:nvPicPr>
        <p:blipFill>
          <a:blip r:embed="rId2" cstate="print"/>
          <a:stretch>
            <a:fillRect/>
          </a:stretch>
        </p:blipFill>
        <p:spPr>
          <a:xfrm>
            <a:off x="4113071" y="6856725"/>
            <a:ext cx="3657600" cy="3200400"/>
          </a:xfrm>
          <a:prstGeom prst="rect">
            <a:avLst/>
          </a:prstGeom>
        </p:spPr>
      </p:pic>
      <p:sp>
        <p:nvSpPr>
          <p:cNvPr id="7" name="TextBox 35">
            <a:extLst>
              <a:ext uri="{FF2B5EF4-FFF2-40B4-BE49-F238E27FC236}">
                <a16:creationId xmlns:a16="http://schemas.microsoft.com/office/drawing/2014/main" id="{F3115CD5-F86F-42D6-9FE6-53EAB11A26E0}"/>
              </a:ext>
            </a:extLst>
          </p:cNvPr>
          <p:cNvSpPr txBox="1"/>
          <p:nvPr/>
        </p:nvSpPr>
        <p:spPr>
          <a:xfrm>
            <a:off x="1876957" y="2779511"/>
            <a:ext cx="599844"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rgbClr val="404040"/>
                </a:solidFill>
                <a:latin typeface="Segoe UI Semibold" panose="020B0702040204020203" pitchFamily="34" charset="0"/>
                <a:cs typeface="Segoe UI Semibold" panose="020B0702040204020203" pitchFamily="34" charset="0"/>
              </a:rPr>
              <a:t>DNERR</a:t>
            </a:r>
          </a:p>
        </p:txBody>
      </p:sp>
      <p:sp>
        <p:nvSpPr>
          <p:cNvPr id="9" name="Oval 8">
            <a:extLst>
              <a:ext uri="{FF2B5EF4-FFF2-40B4-BE49-F238E27FC236}">
                <a16:creationId xmlns:a16="http://schemas.microsoft.com/office/drawing/2014/main" id="{3E62E061-2A7F-4E35-97F3-6F9CF92EE940}"/>
              </a:ext>
            </a:extLst>
          </p:cNvPr>
          <p:cNvSpPr/>
          <p:nvPr/>
        </p:nvSpPr>
        <p:spPr>
          <a:xfrm>
            <a:off x="2293921" y="2980631"/>
            <a:ext cx="182880" cy="182880"/>
          </a:xfrm>
          <a:prstGeom prst="ellipse">
            <a:avLst/>
          </a:prstGeom>
          <a:solidFill>
            <a:srgbClr val="6D8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2"/>
          </a:p>
        </p:txBody>
      </p:sp>
      <p:grpSp>
        <p:nvGrpSpPr>
          <p:cNvPr id="10" name="Group 9">
            <a:extLst>
              <a:ext uri="{FF2B5EF4-FFF2-40B4-BE49-F238E27FC236}">
                <a16:creationId xmlns:a16="http://schemas.microsoft.com/office/drawing/2014/main" id="{BE0B2E3F-6EDF-4BE0-B911-F0DFDCBB6212}"/>
              </a:ext>
            </a:extLst>
          </p:cNvPr>
          <p:cNvGrpSpPr/>
          <p:nvPr/>
        </p:nvGrpSpPr>
        <p:grpSpPr>
          <a:xfrm>
            <a:off x="6592609" y="6925927"/>
            <a:ext cx="1079118" cy="584549"/>
            <a:chOff x="642659" y="8278477"/>
            <a:chExt cx="1079118" cy="584549"/>
          </a:xfrm>
        </p:grpSpPr>
        <p:grpSp>
          <p:nvGrpSpPr>
            <p:cNvPr id="11" name="Group 10">
              <a:extLst>
                <a:ext uri="{FF2B5EF4-FFF2-40B4-BE49-F238E27FC236}">
                  <a16:creationId xmlns:a16="http://schemas.microsoft.com/office/drawing/2014/main" id="{B953BA32-5920-43CE-8F3F-3489DC8D9013}"/>
                </a:ext>
              </a:extLst>
            </p:cNvPr>
            <p:cNvGrpSpPr/>
            <p:nvPr/>
          </p:nvGrpSpPr>
          <p:grpSpPr>
            <a:xfrm>
              <a:off x="644071" y="8278477"/>
              <a:ext cx="1077706" cy="584549"/>
              <a:chOff x="6576245" y="2439691"/>
              <a:chExt cx="1077706" cy="584549"/>
            </a:xfrm>
          </p:grpSpPr>
          <p:sp>
            <p:nvSpPr>
              <p:cNvPr id="13" name="TextBox 12">
                <a:extLst>
                  <a:ext uri="{FF2B5EF4-FFF2-40B4-BE49-F238E27FC236}">
                    <a16:creationId xmlns:a16="http://schemas.microsoft.com/office/drawing/2014/main" id="{2C0974E5-1BC9-40F7-8E93-974C0DAE1FDF}"/>
                  </a:ext>
                </a:extLst>
              </p:cNvPr>
              <p:cNvSpPr txBox="1"/>
              <p:nvPr/>
            </p:nvSpPr>
            <p:spPr>
              <a:xfrm>
                <a:off x="6729973" y="2439691"/>
                <a:ext cx="878446" cy="246221"/>
              </a:xfrm>
              <a:prstGeom prst="rect">
                <a:avLst/>
              </a:prstGeom>
              <a:noFill/>
            </p:spPr>
            <p:txBody>
              <a:bodyPr wrap="square" lIns="0" rIns="0" rtlCol="0">
                <a:spAutoFit/>
              </a:bodyPr>
              <a:lstStyle/>
              <a:p>
                <a:r>
                  <a:rPr lang="en-US" sz="1000" dirty="0">
                    <a:solidFill>
                      <a:srgbClr val="404040"/>
                    </a:solidFill>
                    <a:cs typeface="Arial" panose="020B0604020202020204" pitchFamily="34" charset="0"/>
                  </a:rPr>
                  <a:t>Weather Station</a:t>
                </a:r>
              </a:p>
            </p:txBody>
          </p:sp>
          <p:sp>
            <p:nvSpPr>
              <p:cNvPr id="14" name="TextBox 13">
                <a:extLst>
                  <a:ext uri="{FF2B5EF4-FFF2-40B4-BE49-F238E27FC236}">
                    <a16:creationId xmlns:a16="http://schemas.microsoft.com/office/drawing/2014/main" id="{16555894-2052-4629-AC8C-51D09A69981E}"/>
                  </a:ext>
                </a:extLst>
              </p:cNvPr>
              <p:cNvSpPr txBox="1"/>
              <p:nvPr/>
            </p:nvSpPr>
            <p:spPr>
              <a:xfrm>
                <a:off x="6739551" y="2675427"/>
                <a:ext cx="914400" cy="348813"/>
              </a:xfrm>
              <a:prstGeom prst="rect">
                <a:avLst/>
              </a:prstGeom>
              <a:noFill/>
            </p:spPr>
            <p:txBody>
              <a:bodyPr wrap="square" lIns="0" rIns="0" rtlCol="0">
                <a:spAutoFit/>
              </a:bodyPr>
              <a:lstStyle/>
              <a:p>
                <a:pPr>
                  <a:lnSpc>
                    <a:spcPts val="1000"/>
                  </a:lnSpc>
                </a:pPr>
                <a:r>
                  <a:rPr lang="en-US" sz="1000" dirty="0">
                    <a:solidFill>
                      <a:srgbClr val="404040"/>
                    </a:solidFill>
                    <a:cs typeface="Arial" panose="020B0604020202020204" pitchFamily="34" charset="0"/>
                  </a:rPr>
                  <a:t>Water Quality Sample Location</a:t>
                </a:r>
              </a:p>
            </p:txBody>
          </p:sp>
          <p:sp>
            <p:nvSpPr>
              <p:cNvPr id="15" name="Oval 14">
                <a:extLst>
                  <a:ext uri="{FF2B5EF4-FFF2-40B4-BE49-F238E27FC236}">
                    <a16:creationId xmlns:a16="http://schemas.microsoft.com/office/drawing/2014/main" id="{A32D740E-4FA0-4A82-9673-5DA7D594BB81}"/>
                  </a:ext>
                </a:extLst>
              </p:cNvPr>
              <p:cNvSpPr>
                <a:spLocks noChangeAspect="1"/>
              </p:cNvSpPr>
              <p:nvPr/>
            </p:nvSpPr>
            <p:spPr>
              <a:xfrm>
                <a:off x="6576245" y="2788311"/>
                <a:ext cx="108705" cy="108705"/>
              </a:xfrm>
              <a:prstGeom prst="ellipse">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
          <p:nvSpPr>
            <p:cNvPr id="12" name="Oval 11">
              <a:extLst>
                <a:ext uri="{FF2B5EF4-FFF2-40B4-BE49-F238E27FC236}">
                  <a16:creationId xmlns:a16="http://schemas.microsoft.com/office/drawing/2014/main" id="{7319A49C-C8E3-43D0-85D3-796A994356CE}"/>
                </a:ext>
              </a:extLst>
            </p:cNvPr>
            <p:cNvSpPr>
              <a:spLocks noChangeAspect="1"/>
            </p:cNvSpPr>
            <p:nvPr/>
          </p:nvSpPr>
          <p:spPr>
            <a:xfrm>
              <a:off x="642659" y="8346471"/>
              <a:ext cx="108705" cy="108705"/>
            </a:xfrm>
            <a:prstGeom prst="ellipse">
              <a:avLst/>
            </a:prstGeom>
            <a:solidFill>
              <a:srgbClr val="EB9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grpSp>
        <p:nvGrpSpPr>
          <p:cNvPr id="16" name="Group 15">
            <a:extLst>
              <a:ext uri="{FF2B5EF4-FFF2-40B4-BE49-F238E27FC236}">
                <a16:creationId xmlns:a16="http://schemas.microsoft.com/office/drawing/2014/main" id="{36F66ED5-4FC8-4192-9B2B-2C38F1C9FDAA}"/>
              </a:ext>
            </a:extLst>
          </p:cNvPr>
          <p:cNvGrpSpPr/>
          <p:nvPr/>
        </p:nvGrpSpPr>
        <p:grpSpPr>
          <a:xfrm>
            <a:off x="1994080" y="4133566"/>
            <a:ext cx="1742235" cy="1067214"/>
            <a:chOff x="1953547" y="4249834"/>
            <a:chExt cx="1742235" cy="1067214"/>
          </a:xfrm>
        </p:grpSpPr>
        <p:sp>
          <p:nvSpPr>
            <p:cNvPr id="17" name="TextBox 16">
              <a:extLst>
                <a:ext uri="{FF2B5EF4-FFF2-40B4-BE49-F238E27FC236}">
                  <a16:creationId xmlns:a16="http://schemas.microsoft.com/office/drawing/2014/main" id="{E16FC095-9260-4C78-AF2B-6B090AC8ED7D}"/>
                </a:ext>
              </a:extLst>
            </p:cNvPr>
            <p:cNvSpPr txBox="1"/>
            <p:nvPr/>
          </p:nvSpPr>
          <p:spPr>
            <a:xfrm>
              <a:off x="2387411" y="4763050"/>
              <a:ext cx="1308371" cy="553998"/>
            </a:xfrm>
            <a:prstGeom prst="rect">
              <a:avLst/>
            </a:prstGeom>
            <a:noFill/>
          </p:spPr>
          <p:txBody>
            <a:bodyPr wrap="none" rtlCol="0">
              <a:spAutoFit/>
            </a:bodyPr>
            <a:lstStyle/>
            <a:p>
              <a:r>
                <a:rPr lang="en-US" sz="1000" dirty="0">
                  <a:solidFill>
                    <a:srgbClr val="A7DEF9"/>
                  </a:solidFill>
                  <a:latin typeface="Segoe UI" panose="020B0502040204020203" pitchFamily="34" charset="0"/>
                  <a:cs typeface="Segoe UI" panose="020B0502040204020203" pitchFamily="34" charset="0"/>
                </a:rPr>
                <a:t>NERRS</a:t>
              </a:r>
            </a:p>
            <a:p>
              <a:r>
                <a:rPr lang="en-US" sz="1000" dirty="0">
                  <a:solidFill>
                    <a:srgbClr val="A7DEF9"/>
                  </a:solidFill>
                  <a:latin typeface="Segoe UI" panose="020B0502040204020203" pitchFamily="34" charset="0"/>
                  <a:cs typeface="Segoe UI" panose="020B0502040204020203" pitchFamily="34" charset="0"/>
                </a:rPr>
                <a:t>Centralized Data </a:t>
              </a:r>
            </a:p>
            <a:p>
              <a:r>
                <a:rPr lang="en-US" sz="1000" dirty="0">
                  <a:solidFill>
                    <a:srgbClr val="A7DEF9"/>
                  </a:solidFill>
                  <a:latin typeface="Segoe UI" panose="020B0502040204020203" pitchFamily="34" charset="0"/>
                  <a:cs typeface="Segoe UI" panose="020B0502040204020203" pitchFamily="34" charset="0"/>
                </a:rPr>
                <a:t>Management Office</a:t>
              </a:r>
            </a:p>
          </p:txBody>
        </p:sp>
        <p:pic>
          <p:nvPicPr>
            <p:cNvPr id="18" name="Picture 17" descr="A picture containing text, plant, leaf&#10;&#10;Description automatically generated">
              <a:extLst>
                <a:ext uri="{FF2B5EF4-FFF2-40B4-BE49-F238E27FC236}">
                  <a16:creationId xmlns:a16="http://schemas.microsoft.com/office/drawing/2014/main" id="{213A2F87-AE85-409B-B240-EC8D2A8A48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4613" y="4249834"/>
              <a:ext cx="430701" cy="548640"/>
            </a:xfrm>
            <a:prstGeom prst="rect">
              <a:avLst/>
            </a:prstGeom>
          </p:spPr>
        </p:pic>
        <p:cxnSp>
          <p:nvCxnSpPr>
            <p:cNvPr id="19" name="Straight Arrow Connector 18">
              <a:extLst>
                <a:ext uri="{FF2B5EF4-FFF2-40B4-BE49-F238E27FC236}">
                  <a16:creationId xmlns:a16="http://schemas.microsoft.com/office/drawing/2014/main" id="{DE1C700E-C259-499A-AB05-B7032434F875}"/>
                </a:ext>
              </a:extLst>
            </p:cNvPr>
            <p:cNvCxnSpPr>
              <a:cxnSpLocks/>
            </p:cNvCxnSpPr>
            <p:nvPr/>
          </p:nvCxnSpPr>
          <p:spPr>
            <a:xfrm>
              <a:off x="1953547" y="4418347"/>
              <a:ext cx="497422" cy="253399"/>
            </a:xfrm>
            <a:prstGeom prst="straightConnector1">
              <a:avLst/>
            </a:prstGeom>
            <a:ln w="19050">
              <a:solidFill>
                <a:srgbClr val="A7DEF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txt_resrv_abbrev"/>
          <p:cNvSpPr>
            <a:spLocks noGrp="1"/>
          </p:cNvSpPr>
          <p:nvPr>
            <p:ph type="body" sz="quarter" idx="10" hasCustomPrompt="1"/>
          </p:nvPr>
        </p:nvSpPr>
        <p:spPr>
          <a:xfrm>
            <a:off x="-2162" y="-1816"/>
            <a:ext cx="7772400" cy="1371600"/>
          </a:xfrm>
        </p:spPr>
        <p:txBody>
          <a:bodyPr/>
          <a:lstStyle/>
          <a:p>
            <a:r>
              <a:t>DNERR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10189"/>
            <a:ext cx="4160520" cy="1097280"/>
          </a:xfrm>
        </p:spPr>
        <p:txBody>
          <a:bodyPr/>
          <a:lstStyle/>
          <a:p>
            <a:r>
              <a:rPr dirty="0"/>
              <a:t>Sandy formed in the Caribbean Sea on Oct. 22. The hurricane was a Category 1 as it moved north along the Carolinas on Oct. 28, strengthened to a Category 2 as it turned toward the East Coast, and weakened to an extratropical storm when it made landfall on Oct. 29 </a:t>
            </a:r>
            <a:br>
              <a:rPr lang="en-US" dirty="0"/>
            </a:br>
            <a:r>
              <a:rPr dirty="0"/>
              <a:t>near Atlantic City, New Jersey.</a:t>
            </a:r>
          </a:p>
        </p:txBody>
      </p:sp>
      <p:sp>
        <p:nvSpPr>
          <p:cNvPr id="3" name="txt_ei_human_health_safety"/>
          <p:cNvSpPr>
            <a:spLocks noGrp="1"/>
          </p:cNvSpPr>
          <p:nvPr>
            <p:ph type="body" sz="quarter" idx="14"/>
          </p:nvPr>
        </p:nvSpPr>
        <p:spPr>
          <a:xfrm>
            <a:off x="4981128" y="951484"/>
            <a:ext cx="2743200" cy="1463040"/>
          </a:xfrm>
        </p:spPr>
        <p:txBody>
          <a:bodyPr/>
          <a:lstStyle/>
          <a:p>
            <a:r>
              <a:t>Delaware experienced heavy rains and storm surges that resulted in record flooding, thousands of people lost power, and dunes were breached.</a:t>
            </a:r>
          </a:p>
        </p:txBody>
      </p:sp>
      <p:sp>
        <p:nvSpPr>
          <p:cNvPr id="4" name="txt_ei_economic_losses"/>
          <p:cNvSpPr>
            <a:spLocks noGrp="1"/>
          </p:cNvSpPr>
          <p:nvPr>
            <p:ph type="body" sz="quarter" idx="15"/>
          </p:nvPr>
        </p:nvSpPr>
        <p:spPr>
          <a:xfrm>
            <a:off x="4978966" y="2265245"/>
            <a:ext cx="2743200" cy="1188720"/>
          </a:xfrm>
        </p:spPr>
        <p:txBody>
          <a:bodyPr/>
          <a:lstStyle/>
          <a:p>
            <a:r>
              <a:rPr dirty="0"/>
              <a:t>Damage and losses due to Sandy’s impacts on the U.S. totaled $80 billion.
Delaware's Prime Hook National Wildlife Refuge underwent a $38 million restoration effort to repair the marsh, restore the natural water flow, repair breaks in the existing dunes, and create a marsh and beach to withstand storms and impacts of climate change.</a:t>
            </a:r>
          </a:p>
        </p:txBody>
      </p:sp>
      <p:sp>
        <p:nvSpPr>
          <p:cNvPr id="5" name="txt_ei_ecosystem_impacts"/>
          <p:cNvSpPr>
            <a:spLocks noGrp="1"/>
          </p:cNvSpPr>
          <p:nvPr>
            <p:ph type="body" sz="quarter" idx="16"/>
          </p:nvPr>
        </p:nvSpPr>
        <p:spPr>
          <a:xfrm>
            <a:off x="4978966" y="4493406"/>
            <a:ext cx="2743200" cy="1645920"/>
          </a:xfrm>
        </p:spPr>
        <p:txBody>
          <a:bodyPr/>
          <a:lstStyle/>
          <a:p>
            <a:r>
              <a:t>Aquatic life (i.e., oysters, crabs, lobster, fish, aquatic plants, phytoplankton) rely on specific levels of salinity, dissolved oxygen, and turbidity to thrive and survive. The water quality in the reserve was impacted by Sandy with significant drops in salinity levels and increases in turbidity levels for varying periods of time, potentially stressing organisms.</a:t>
            </a:r>
          </a:p>
        </p:txBody>
      </p:sp>
      <p:sp>
        <p:nvSpPr>
          <p:cNvPr id="6" name="txt_weather_data_notes"/>
          <p:cNvSpPr>
            <a:spLocks noGrp="1"/>
          </p:cNvSpPr>
          <p:nvPr>
            <p:ph type="body" sz="quarter" idx="13"/>
          </p:nvPr>
        </p:nvSpPr>
        <p:spPr>
          <a:xfrm>
            <a:off x="218173" y="9600224"/>
            <a:ext cx="5486400" cy="228600"/>
          </a:xfrm>
        </p:spPr>
        <p:txBody>
          <a:bodyPr/>
          <a:lstStyle/>
          <a:p>
            <a:r>
              <a:rPr dirty="0"/>
              <a:t>Data reporting time periods for Hurricane Sandy: 10/2</a:t>
            </a:r>
            <a:r>
              <a:rPr lang="en-US" dirty="0"/>
              <a:t>8</a:t>
            </a:r>
            <a:r>
              <a:rPr dirty="0"/>
              <a:t>/2012 - 1</a:t>
            </a:r>
            <a:r>
              <a:rPr lang="en-US" dirty="0"/>
              <a:t>1</a:t>
            </a:r>
            <a:r>
              <a:rPr dirty="0"/>
              <a:t>/1/2012</a:t>
            </a:r>
          </a:p>
        </p:txBody>
      </p:sp>
      <p:sp>
        <p:nvSpPr>
          <p:cNvPr id="7" name="txt_weather_co_box"/>
          <p:cNvSpPr>
            <a:spLocks noGrp="1"/>
          </p:cNvSpPr>
          <p:nvPr>
            <p:ph type="body" sz="quarter" idx="12"/>
          </p:nvPr>
        </p:nvSpPr>
        <p:spPr>
          <a:xfrm>
            <a:off x="6225679" y="7328628"/>
            <a:ext cx="1417320" cy="2240280"/>
          </a:xfrm>
        </p:spPr>
        <p:txBody>
          <a:bodyPr/>
          <a:lstStyle/>
          <a:p>
            <a:r>
              <a:t>The highest local rainfall and wind measurements were recorded when Sandy approached Delaware and made landfall in Atlantic City, New Jersey.</a:t>
            </a:r>
          </a:p>
        </p:txBody>
      </p:sp>
      <p:pic>
        <p:nvPicPr>
          <p:cNvPr id="8" name="img_storm_track"/>
          <p:cNvPicPr>
            <a:picLocks noGrp="1"/>
          </p:cNvPicPr>
          <p:nvPr>
            <p:ph type="pic" sz="quarter" idx="11"/>
          </p:nvPr>
        </p:nvPicPr>
        <p:blipFill>
          <a:blip r:embed="rId2" cstate="print"/>
          <a:stretch>
            <a:fillRect/>
          </a:stretch>
        </p:blipFill>
        <p:spPr>
          <a:xfrm>
            <a:off x="0" y="1804274"/>
            <a:ext cx="4160520" cy="4572000"/>
          </a:xfrm>
          <a:prstGeom prst="rect">
            <a:avLst/>
          </a:prstGeom>
        </p:spPr>
      </p:pic>
      <p:sp>
        <p:nvSpPr>
          <p:cNvPr id="9" name="TextBox 8">
            <a:extLst>
              <a:ext uri="{FF2B5EF4-FFF2-40B4-BE49-F238E27FC236}">
                <a16:creationId xmlns:a16="http://schemas.microsoft.com/office/drawing/2014/main" id="{3EA7A9AD-B0AA-4167-8614-213E3F3CFAB9}"/>
              </a:ext>
            </a:extLst>
          </p:cNvPr>
          <p:cNvSpPr txBox="1"/>
          <p:nvPr/>
        </p:nvSpPr>
        <p:spPr>
          <a:xfrm>
            <a:off x="1143000" y="1804274"/>
            <a:ext cx="3017520" cy="215444"/>
          </a:xfrm>
          <a:prstGeom prst="rect">
            <a:avLst/>
          </a:prstGeom>
          <a:solidFill>
            <a:srgbClr val="E7E6E6">
              <a:alpha val="50196"/>
            </a:srgbClr>
          </a:solidFill>
          <a:ln>
            <a:noFill/>
          </a:ln>
        </p:spPr>
        <p:txBody>
          <a:bodyPr wrap="square" rtlCol="0">
            <a:spAutoFit/>
          </a:bodyPr>
          <a:lstStyle/>
          <a:p>
            <a:r>
              <a:rPr lang="en-US" sz="800" i="1" dirty="0">
                <a:solidFill>
                  <a:schemeClr val="tx1">
                    <a:lumMod val="50000"/>
                    <a:lumOff val="50000"/>
                  </a:schemeClr>
                </a:solidFill>
              </a:rPr>
              <a:t>Source: https://oceanservice.noaa.gov/news/historical-hurricanes/</a:t>
            </a:r>
          </a:p>
        </p:txBody>
      </p:sp>
      <p:sp>
        <p:nvSpPr>
          <p:cNvPr id="10" name="Star: 4 Points 20">
            <a:extLst>
              <a:ext uri="{FF2B5EF4-FFF2-40B4-BE49-F238E27FC236}">
                <a16:creationId xmlns:a16="http://schemas.microsoft.com/office/drawing/2014/main" id="{7DA4867C-9A86-4385-894F-EE6958687663}"/>
              </a:ext>
            </a:extLst>
          </p:cNvPr>
          <p:cNvSpPr/>
          <p:nvPr/>
        </p:nvSpPr>
        <p:spPr>
          <a:xfrm>
            <a:off x="1596739" y="2072979"/>
            <a:ext cx="248239" cy="248239"/>
          </a:xfrm>
          <a:prstGeom prst="star4">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C8114BC-F575-445E-B53D-763F1B094717}"/>
              </a:ext>
            </a:extLst>
          </p:cNvPr>
          <p:cNvSpPr txBox="1"/>
          <p:nvPr/>
        </p:nvSpPr>
        <p:spPr>
          <a:xfrm>
            <a:off x="1093856" y="2145701"/>
            <a:ext cx="640080" cy="461665"/>
          </a:xfrm>
          <a:prstGeom prst="rect">
            <a:avLst/>
          </a:prstGeom>
          <a:noFill/>
        </p:spPr>
        <p:txBody>
          <a:bodyPr wrap="square" rtlCol="0">
            <a:spAutoFit/>
          </a:bodyPr>
          <a:lstStyle/>
          <a:p>
            <a:r>
              <a:rPr lang="en-US" sz="1200" b="1" dirty="0">
                <a:solidFill>
                  <a:srgbClr val="247BA0"/>
                </a:solidFill>
              </a:rPr>
              <a:t>DNERR</a:t>
            </a:r>
          </a:p>
        </p:txBody>
      </p:sp>
      <p:sp>
        <p:nvSpPr>
          <p:cNvPr id="12" name="TextBox 11">
            <a:extLst>
              <a:ext uri="{FF2B5EF4-FFF2-40B4-BE49-F238E27FC236}">
                <a16:creationId xmlns:a16="http://schemas.microsoft.com/office/drawing/2014/main" id="{593537BC-FF20-431E-8D3E-D08BEF6703E4}"/>
              </a:ext>
            </a:extLst>
          </p:cNvPr>
          <p:cNvSpPr txBox="1"/>
          <p:nvPr/>
        </p:nvSpPr>
        <p:spPr>
          <a:xfrm>
            <a:off x="144766" y="2573329"/>
            <a:ext cx="1920240" cy="1463040"/>
          </a:xfrm>
          <a:prstGeom prst="rect">
            <a:avLst/>
          </a:prstGeom>
          <a:solidFill>
            <a:srgbClr val="01071D">
              <a:alpha val="49804"/>
            </a:srgbClr>
          </a:solidFill>
          <a:ln>
            <a:noFill/>
          </a:ln>
        </p:spPr>
        <p:txBody>
          <a:bodyPr wrap="square" rtlCol="0" anchor="ctr" anchorCtr="0">
            <a:noAutofit/>
          </a:bodyPr>
          <a:lstStyle/>
          <a:p>
            <a:r>
              <a:rPr lang="en-US" sz="1000" i="1" dirty="0">
                <a:solidFill>
                  <a:schemeClr val="bg1"/>
                </a:solidFill>
              </a:rPr>
              <a:t>While Sandy was a Category 2 hurricane off the coast of the Northeastern United States, the storm became the largest Atlantic hurricane on record as measured by diameter, with tropical-storm-force winds spanning 1,150 miles (1,850 km).</a:t>
            </a:r>
          </a:p>
        </p:txBody>
      </p:sp>
      <p:graphicFrame>
        <p:nvGraphicFramePr>
          <p:cNvPr id="14" name="Table 32">
            <a:extLst>
              <a:ext uri="{FF2B5EF4-FFF2-40B4-BE49-F238E27FC236}">
                <a16:creationId xmlns:a16="http://schemas.microsoft.com/office/drawing/2014/main" id="{1CE0B5FA-1F0D-42F4-A2C3-B8833D19B29B}"/>
              </a:ext>
            </a:extLst>
          </p:cNvPr>
          <p:cNvGraphicFramePr>
            <a:graphicFrameLocks noGrp="1"/>
          </p:cNvGraphicFramePr>
          <p:nvPr>
            <p:extLst>
              <p:ext uri="{D42A27DB-BD31-4B8C-83A1-F6EECF244321}">
                <p14:modId xmlns:p14="http://schemas.microsoft.com/office/powerpoint/2010/main" val="3948091452"/>
              </p:ext>
            </p:extLst>
          </p:nvPr>
        </p:nvGraphicFramePr>
        <p:xfrm>
          <a:off x="218173" y="7336248"/>
          <a:ext cx="5943552" cy="224028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886900834"/>
                    </a:ext>
                  </a:extLst>
                </a:gridCol>
                <a:gridCol w="1097280">
                  <a:extLst>
                    <a:ext uri="{9D8B030D-6E8A-4147-A177-3AD203B41FA5}">
                      <a16:colId xmlns:a16="http://schemas.microsoft.com/office/drawing/2014/main" val="2866511701"/>
                    </a:ext>
                  </a:extLst>
                </a:gridCol>
                <a:gridCol w="914388">
                  <a:extLst>
                    <a:ext uri="{9D8B030D-6E8A-4147-A177-3AD203B41FA5}">
                      <a16:colId xmlns:a16="http://schemas.microsoft.com/office/drawing/2014/main" val="1258199888"/>
                    </a:ext>
                  </a:extLst>
                </a:gridCol>
                <a:gridCol w="914388">
                  <a:extLst>
                    <a:ext uri="{9D8B030D-6E8A-4147-A177-3AD203B41FA5}">
                      <a16:colId xmlns:a16="http://schemas.microsoft.com/office/drawing/2014/main" val="4185574784"/>
                    </a:ext>
                  </a:extLst>
                </a:gridCol>
                <a:gridCol w="914388">
                  <a:extLst>
                    <a:ext uri="{9D8B030D-6E8A-4147-A177-3AD203B41FA5}">
                      <a16:colId xmlns:a16="http://schemas.microsoft.com/office/drawing/2014/main" val="3524960884"/>
                    </a:ext>
                  </a:extLst>
                </a:gridCol>
                <a:gridCol w="914388">
                  <a:extLst>
                    <a:ext uri="{9D8B030D-6E8A-4147-A177-3AD203B41FA5}">
                      <a16:colId xmlns:a16="http://schemas.microsoft.com/office/drawing/2014/main" val="1048151436"/>
                    </a:ext>
                  </a:extLst>
                </a:gridCol>
              </a:tblGrid>
              <a:tr h="592040">
                <a:tc>
                  <a:txBody>
                    <a:bodyPr/>
                    <a:lstStyle/>
                    <a:p>
                      <a:pPr algn="ctr" fontAlgn="ctr"/>
                      <a:r>
                        <a:rPr lang="en-US" sz="1000" b="1" i="0" u="none" strike="noStrike" dirty="0">
                          <a:solidFill>
                            <a:srgbClr val="FFFFFF"/>
                          </a:solidFill>
                          <a:effectLst/>
                          <a:latin typeface="Calibri" panose="020F0502020204030204" pitchFamily="34" charset="0"/>
                        </a:rPr>
                        <a:t>Station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Total Precipitation </a:t>
                      </a:r>
                    </a:p>
                    <a:p>
                      <a:pPr algn="ctr" fontAlgn="ctr"/>
                      <a:r>
                        <a:rPr lang="en-US" sz="1000" b="1" i="0" u="none" strike="noStrike" dirty="0">
                          <a:solidFill>
                            <a:srgbClr val="FFFFFF"/>
                          </a:solidFill>
                          <a:effectLst/>
                          <a:latin typeface="Calibri" panose="020F0502020204030204" pitchFamily="34" charset="0"/>
                        </a:rPr>
                        <a:t>(in)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Average </a:t>
                      </a:r>
                    </a:p>
                    <a:p>
                      <a:pPr algn="ctr" fontAlgn="ctr"/>
                      <a:r>
                        <a:rPr lang="en-US" sz="1000" b="1" i="0" u="none" strike="noStrike" dirty="0">
                          <a:solidFill>
                            <a:srgbClr val="FFFFFF"/>
                          </a:solidFill>
                          <a:effectLst/>
                          <a:latin typeface="Calibri" panose="020F0502020204030204" pitchFamily="34" charset="0"/>
                        </a:rPr>
                        <a:t>Air Temp. </a:t>
                      </a:r>
                      <a:br>
                        <a:rPr lang="en-US" sz="1000" b="1" i="0" u="none" strike="noStrike" dirty="0">
                          <a:solidFill>
                            <a:srgbClr val="FFFFFF"/>
                          </a:solidFill>
                          <a:effectLst/>
                          <a:latin typeface="Calibri" panose="020F0502020204030204" pitchFamily="34" charset="0"/>
                        </a:rPr>
                      </a:br>
                      <a:r>
                        <a:rPr lang="en-US" sz="1000" b="1" i="0" u="none" strike="noStrike" dirty="0">
                          <a:solidFill>
                            <a:srgbClr val="FFFFFF"/>
                          </a:solidFill>
                          <a:effectLst/>
                          <a:latin typeface="Calibri" panose="020F0502020204030204" pitchFamily="34" charset="0"/>
                        </a:rPr>
                        <a:t>(deg. F)</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Max </a:t>
                      </a:r>
                    </a:p>
                    <a:p>
                      <a:pPr algn="ctr" fontAlgn="ctr"/>
                      <a:r>
                        <a:rPr lang="en-US" sz="1000" b="1" i="0" u="none" strike="noStrike" dirty="0">
                          <a:solidFill>
                            <a:srgbClr val="FFFFFF"/>
                          </a:solidFill>
                          <a:effectLst/>
                          <a:latin typeface="Calibri" panose="020F0502020204030204" pitchFamily="34" charset="0"/>
                        </a:rPr>
                        <a:t>Wind Speed (mph)</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Average </a:t>
                      </a:r>
                    </a:p>
                    <a:p>
                      <a:pPr algn="ctr" fontAlgn="ctr"/>
                      <a:r>
                        <a:rPr lang="en-US" sz="1000" b="1" i="0" u="none" strike="noStrike" dirty="0">
                          <a:solidFill>
                            <a:srgbClr val="FFFFFF"/>
                          </a:solidFill>
                          <a:effectLst/>
                          <a:latin typeface="Calibri" panose="020F0502020204030204" pitchFamily="34" charset="0"/>
                        </a:rPr>
                        <a:t>Wind Speed </a:t>
                      </a:r>
                    </a:p>
                    <a:p>
                      <a:pPr algn="ctr" fontAlgn="ctr"/>
                      <a:r>
                        <a:rPr lang="en-US" sz="1000" b="1" i="0" u="none" strike="noStrike" dirty="0">
                          <a:solidFill>
                            <a:srgbClr val="FFFFFF"/>
                          </a:solidFill>
                          <a:effectLst/>
                          <a:latin typeface="Calibri" panose="020F0502020204030204" pitchFamily="34" charset="0"/>
                        </a:rPr>
                        <a:t>(mph)</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val="3165179243"/>
                  </a:ext>
                </a:extLst>
              </a:tr>
              <a:tr h="329648">
                <a:tc>
                  <a:txBody>
                    <a:bodyPr/>
                    <a:lstStyle/>
                    <a:p>
                      <a:pPr algn="ctr" fontAlgn="ctr"/>
                      <a:r>
                        <a:rPr lang="en-US" sz="1000" b="0" i="0" u="none" strike="noStrike">
                          <a:solidFill>
                            <a:srgbClr val="247BA0"/>
                          </a:solidFill>
                          <a:effectLst/>
                          <a:latin typeface="Calibri" panose="020F0502020204030204" pitchFamily="34" charset="0"/>
                        </a:rPr>
                        <a:t>Saint Jones River</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10/28/2012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0.59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56.9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25.3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15.9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0709020"/>
                  </a:ext>
                </a:extLst>
              </a:tr>
              <a:tr h="329648">
                <a:tc>
                  <a:txBody>
                    <a:bodyPr/>
                    <a:lstStyle/>
                    <a:p>
                      <a:pPr algn="ctr" fontAlgn="ctr"/>
                      <a:r>
                        <a:rPr lang="en-US" sz="1000" b="1" i="0" u="none" strike="noStrike" dirty="0">
                          <a:solidFill>
                            <a:srgbClr val="247BA0"/>
                          </a:solidFill>
                          <a:effectLst/>
                          <a:latin typeface="Calibri" panose="020F0502020204030204" pitchFamily="34" charset="0"/>
                        </a:rPr>
                        <a:t>Saint Jones River</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10/29/2012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6.79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52.3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37.6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24.8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0518224"/>
                  </a:ext>
                </a:extLst>
              </a:tr>
              <a:tr h="329648">
                <a:tc>
                  <a:txBody>
                    <a:bodyPr/>
                    <a:lstStyle/>
                    <a:p>
                      <a:pPr algn="ctr" fontAlgn="ctr"/>
                      <a:r>
                        <a:rPr lang="en-US" sz="1000" b="1" i="0" u="none" strike="noStrike" dirty="0">
                          <a:solidFill>
                            <a:srgbClr val="247BA0"/>
                          </a:solidFill>
                          <a:effectLst/>
                          <a:latin typeface="Calibri" panose="020F0502020204030204" pitchFamily="34" charset="0"/>
                        </a:rPr>
                        <a:t>Saint Jones River</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10/30/2012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1.20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45.0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38.9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21.0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85057674"/>
                  </a:ext>
                </a:extLst>
              </a:tr>
              <a:tr h="329648">
                <a:tc>
                  <a:txBody>
                    <a:bodyPr/>
                    <a:lstStyle/>
                    <a:p>
                      <a:pPr algn="ctr" fontAlgn="ctr"/>
                      <a:r>
                        <a:rPr lang="en-US" sz="1000" b="0" i="0" u="none" strike="noStrike">
                          <a:solidFill>
                            <a:srgbClr val="247BA0"/>
                          </a:solidFill>
                          <a:effectLst/>
                          <a:latin typeface="Calibri" panose="020F0502020204030204" pitchFamily="34" charset="0"/>
                        </a:rPr>
                        <a:t>Saint Jones River</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10/31/2012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44.9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15.9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7.3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3079533"/>
                  </a:ext>
                </a:extLst>
              </a:tr>
              <a:tr h="329648">
                <a:tc>
                  <a:txBody>
                    <a:bodyPr/>
                    <a:lstStyle/>
                    <a:p>
                      <a:pPr algn="ctr" fontAlgn="ctr"/>
                      <a:r>
                        <a:rPr lang="en-US" sz="1000" b="0" i="0" u="none" strike="noStrike">
                          <a:solidFill>
                            <a:srgbClr val="247BA0"/>
                          </a:solidFill>
                          <a:effectLst/>
                          <a:latin typeface="Calibri" panose="020F0502020204030204" pitchFamily="34" charset="0"/>
                        </a:rPr>
                        <a:t>Saint Jones River</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11/1/2012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44.5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15.2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6.1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16113686"/>
                  </a:ext>
                </a:extLst>
              </a:tr>
            </a:tbl>
          </a:graphicData>
        </a:graphic>
      </p:graphicFrame>
      <p:sp>
        <p:nvSpPr>
          <p:cNvPr id="15" name="Rectangle 14"/>
          <p:cNvSpPr/>
          <p:nvPr/>
        </p:nvSpPr>
        <p:spPr>
          <a:xfrm>
            <a:off x="227794" y="8274758"/>
            <a:ext cx="5926311" cy="625401"/>
          </a:xfrm>
          <a:prstGeom prst="rect">
            <a:avLst/>
          </a:prstGeom>
          <a:noFill/>
          <a:ln w="28575">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t>Rainfall</a:t>
            </a:r>
          </a:p>
        </p:txBody>
      </p:sp>
      <p:sp>
        <p:nvSpPr>
          <p:cNvPr id="3" name="txt_met_plot_caption_1"/>
          <p:cNvSpPr>
            <a:spLocks noGrp="1"/>
          </p:cNvSpPr>
          <p:nvPr>
            <p:ph type="body" sz="quarter" idx="12"/>
          </p:nvPr>
        </p:nvSpPr>
        <p:spPr>
          <a:xfrm>
            <a:off x="0" y="5836303"/>
            <a:ext cx="4050792" cy="457200"/>
          </a:xfrm>
        </p:spPr>
        <p:txBody>
          <a:bodyPr/>
          <a:lstStyle/>
          <a:p>
            <a:r>
              <a:rPr b="1" dirty="0">
                <a:solidFill>
                  <a:srgbClr val="247BA0"/>
                </a:solidFill>
              </a:rPr>
              <a:t>Rainfall measurements </a:t>
            </a:r>
            <a:r>
              <a:rPr dirty="0"/>
              <a:t>at the St. Jones River weather station from Oct. 22 through Oct. 30.</a:t>
            </a:r>
          </a:p>
        </p:txBody>
      </p:sp>
      <p:sp>
        <p:nvSpPr>
          <p:cNvPr id="4" name="txt_met_plot_ttl_2"/>
          <p:cNvSpPr>
            <a:spLocks noGrp="1"/>
          </p:cNvSpPr>
          <p:nvPr>
            <p:ph type="body" sz="quarter" idx="11" hasCustomPrompt="1"/>
          </p:nvPr>
        </p:nvSpPr>
        <p:spPr>
          <a:xfrm>
            <a:off x="0" y="6300888"/>
            <a:ext cx="4050792" cy="548640"/>
          </a:xfrm>
        </p:spPr>
        <p:txBody>
          <a:bodyPr/>
          <a:lstStyle/>
          <a:p>
            <a:r>
              <a:t>Wind Speed</a:t>
            </a:r>
          </a:p>
        </p:txBody>
      </p:sp>
      <p:sp>
        <p:nvSpPr>
          <p:cNvPr id="5" name="txt_met_plot_caption_2"/>
          <p:cNvSpPr>
            <a:spLocks noGrp="1"/>
          </p:cNvSpPr>
          <p:nvPr>
            <p:ph type="body" sz="quarter" idx="13"/>
          </p:nvPr>
        </p:nvSpPr>
        <p:spPr>
          <a:xfrm>
            <a:off x="0" y="9575481"/>
            <a:ext cx="4050792" cy="457200"/>
          </a:xfrm>
        </p:spPr>
        <p:txBody>
          <a:bodyPr/>
          <a:lstStyle/>
          <a:p>
            <a:r>
              <a:rPr b="1" dirty="0">
                <a:solidFill>
                  <a:srgbClr val="247BA0"/>
                </a:solidFill>
              </a:rPr>
              <a:t>Maximum Wind Speed</a:t>
            </a:r>
            <a:r>
              <a:rPr dirty="0">
                <a:solidFill>
                  <a:srgbClr val="247BA0"/>
                </a:solidFill>
              </a:rPr>
              <a:t> </a:t>
            </a:r>
            <a:r>
              <a:rPr b="1" dirty="0">
                <a:solidFill>
                  <a:srgbClr val="247BA0"/>
                </a:solidFill>
              </a:rPr>
              <a:t>readings</a:t>
            </a:r>
            <a:r>
              <a:rPr dirty="0">
                <a:solidFill>
                  <a:srgbClr val="247BA0"/>
                </a:solidFill>
              </a:rPr>
              <a:t> </a:t>
            </a:r>
            <a:r>
              <a:rPr dirty="0"/>
              <a:t>at the St. Jones River weather station from Oct. 22 through Oct. 30.</a:t>
            </a:r>
          </a:p>
        </p:txBody>
      </p:sp>
      <p:sp>
        <p:nvSpPr>
          <p:cNvPr id="6" name="txt_met_storm_desc"/>
          <p:cNvSpPr>
            <a:spLocks noGrp="1"/>
          </p:cNvSpPr>
          <p:nvPr>
            <p:ph type="body" sz="quarter" idx="16"/>
          </p:nvPr>
        </p:nvSpPr>
        <p:spPr>
          <a:xfrm>
            <a:off x="4021164" y="4957997"/>
            <a:ext cx="3575976" cy="5029200"/>
          </a:xfrm>
        </p:spPr>
        <p:txBody>
          <a:bodyPr/>
          <a:lstStyle/>
          <a:p>
            <a:r>
              <a:rPr dirty="0"/>
              <a:t>Impacts to Delaware from Hurricane Sandy resulted in property damage, street flooding, power outages, dune breaches, and beach erosion. Heavy rains fell over Delaware with 8.6 total inches of rainfall recorded at the St. Jones River weather station. The combined effect of storm surge and a full moon high tide produced max inundation levels of 3-5 </a:t>
            </a:r>
            <a:r>
              <a:rPr dirty="0" err="1"/>
              <a:t>ft</a:t>
            </a:r>
            <a:r>
              <a:rPr dirty="0"/>
              <a:t> in areas along the coastline. The highest storm surges recorded by the National Ocean Service (NOS) gauges in Delaware were </a:t>
            </a:r>
            <a:br>
              <a:rPr lang="en-US" dirty="0"/>
            </a:br>
            <a:r>
              <a:rPr dirty="0"/>
              <a:t>5.99 </a:t>
            </a:r>
            <a:r>
              <a:rPr dirty="0" err="1"/>
              <a:t>ft</a:t>
            </a:r>
            <a:r>
              <a:rPr dirty="0"/>
              <a:t> above normal tide levels at Delaware City and 5.80 </a:t>
            </a:r>
            <a:r>
              <a:rPr dirty="0" err="1"/>
              <a:t>ft</a:t>
            </a:r>
            <a:r>
              <a:rPr dirty="0"/>
              <a:t> at Reedy Point. The maximum wind speed recorded at the St. Jones River weather station was </a:t>
            </a:r>
            <a:r>
              <a:rPr lang="en-US" dirty="0"/>
              <a:t>39</a:t>
            </a:r>
            <a:r>
              <a:rPr dirty="0"/>
              <a:t> mph.</a:t>
            </a:r>
            <a:endParaRPr lang="en-US" dirty="0"/>
          </a:p>
          <a:p>
            <a:r>
              <a:rPr dirty="0"/>
              <a:t> 
Sandy is often described as an anomaly as several factors were at play, including the rare track, the large size of the storm, a higher-than-usual full moon high tide, and a cold front that resulted in </a:t>
            </a:r>
            <a:br>
              <a:rPr lang="en-US" dirty="0"/>
            </a:br>
            <a:r>
              <a:rPr dirty="0"/>
              <a:t>a hybrid of two storm systems. For many, it was </a:t>
            </a:r>
            <a:br>
              <a:rPr lang="en-US" dirty="0"/>
            </a:br>
            <a:r>
              <a:rPr dirty="0"/>
              <a:t>a call to action to take a hard look at the vulnerability of coastal communities and the reality that coastal storms are intensifying, and that sea-level rise and climate change will only heighten the risk in the future.</a:t>
            </a:r>
          </a:p>
        </p:txBody>
      </p:sp>
      <p:pic>
        <p:nvPicPr>
          <p:cNvPr id="7" name="img_met_plot_1"/>
          <p:cNvPicPr>
            <a:picLocks noGrp="1"/>
          </p:cNvPicPr>
          <p:nvPr>
            <p:ph type="pic" sz="quarter" idx="18"/>
          </p:nvPr>
        </p:nvPicPr>
        <p:blipFill>
          <a:blip r:embed="rId2" cstate="print"/>
          <a:stretch>
            <a:fillRect/>
          </a:stretch>
        </p:blipFill>
        <p:spPr>
          <a:xfrm>
            <a:off x="276017" y="602753"/>
            <a:ext cx="3657600" cy="5212080"/>
          </a:xfrm>
          <a:prstGeom prst="rect">
            <a:avLst/>
          </a:prstGeom>
        </p:spPr>
      </p:pic>
      <p:pic>
        <p:nvPicPr>
          <p:cNvPr id="8" name="img_met_plot_2"/>
          <p:cNvPicPr>
            <a:picLocks noGrp="1"/>
          </p:cNvPicPr>
          <p:nvPr>
            <p:ph type="pic" sz="quarter" idx="19"/>
          </p:nvPr>
        </p:nvPicPr>
        <p:blipFill>
          <a:blip r:embed="rId3" cstate="print"/>
          <a:stretch>
            <a:fillRect/>
          </a:stretch>
        </p:blipFill>
        <p:spPr>
          <a:xfrm>
            <a:off x="274320" y="6991002"/>
            <a:ext cx="3657600" cy="2468880"/>
          </a:xfrm>
          <a:prstGeom prst="rect">
            <a:avLst/>
          </a:prstGeom>
        </p:spPr>
      </p:pic>
      <p:pic>
        <p:nvPicPr>
          <p:cNvPr id="9" name="img_storm_1"/>
          <p:cNvPicPr>
            <a:picLocks noGrp="1"/>
          </p:cNvPicPr>
          <p:nvPr>
            <p:ph type="pic" sz="quarter" idx="14"/>
          </p:nvPr>
        </p:nvPicPr>
        <p:blipFill>
          <a:blip r:embed="rId4" cstate="print"/>
          <a:stretch>
            <a:fillRect/>
          </a:stretch>
        </p:blipFill>
        <p:spPr>
          <a:xfrm>
            <a:off x="4023360" y="3153"/>
            <a:ext cx="3749040" cy="2468880"/>
          </a:xfrm>
          <a:prstGeom prst="rect">
            <a:avLst/>
          </a:prstGeom>
        </p:spPr>
      </p:pic>
      <p:pic>
        <p:nvPicPr>
          <p:cNvPr id="10" name="img_storm_2"/>
          <p:cNvPicPr>
            <a:picLocks noGrp="1"/>
          </p:cNvPicPr>
          <p:nvPr>
            <p:ph type="pic" sz="quarter" idx="15"/>
          </p:nvPr>
        </p:nvPicPr>
        <p:blipFill>
          <a:blip r:embed="rId5" cstate="print"/>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21164" y="13004"/>
            <a:ext cx="3749040" cy="731520"/>
          </a:xfrm>
          <a:solidFill>
            <a:schemeClr val="bg2">
              <a:lumMod val="25000"/>
              <a:alpha val="25098"/>
            </a:schemeClr>
          </a:solidFill>
        </p:spPr>
        <p:txBody>
          <a:bodyPr/>
          <a:lstStyle/>
          <a:p>
            <a:r>
              <a:rPr dirty="0"/>
              <a:t>Florence brought heavy rains and freshwater and storm surge flooding </a:t>
            </a:r>
            <a:br>
              <a:rPr lang="en-US" dirty="0"/>
            </a:br>
            <a:r>
              <a:rPr dirty="0"/>
              <a:t>to Delaware.</a:t>
            </a:r>
          </a:p>
        </p:txBody>
      </p:sp>
      <p:sp>
        <p:nvSpPr>
          <p:cNvPr id="12" name="TextBox 11">
            <a:extLst>
              <a:ext uri="{FF2B5EF4-FFF2-40B4-BE49-F238E27FC236}">
                <a16:creationId xmlns:a16="http://schemas.microsoft.com/office/drawing/2014/main" id="{7B0B77AD-C0E4-458E-913B-6DC0A9749A38}"/>
              </a:ext>
            </a:extLst>
          </p:cNvPr>
          <p:cNvSpPr txBox="1"/>
          <p:nvPr/>
        </p:nvSpPr>
        <p:spPr>
          <a:xfrm>
            <a:off x="4273686" y="1974190"/>
            <a:ext cx="1448934" cy="461665"/>
          </a:xfrm>
          <a:prstGeom prst="rect">
            <a:avLst/>
          </a:prstGeom>
          <a:noFill/>
        </p:spPr>
        <p:txBody>
          <a:bodyPr wrap="square" rtlCol="0">
            <a:spAutoFit/>
          </a:bodyPr>
          <a:lstStyle/>
          <a:p>
            <a:r>
              <a:rPr lang="en-US" sz="800" dirty="0">
                <a:solidFill>
                  <a:schemeClr val="bg1"/>
                </a:solidFill>
              </a:rPr>
              <a:t>Photo from Eric Blake, National Hurricane Center (NHC), taken in Sussex County.</a:t>
            </a:r>
          </a:p>
        </p:txBody>
      </p:sp>
      <p:sp>
        <p:nvSpPr>
          <p:cNvPr id="13" name="TextBox 12">
            <a:extLst>
              <a:ext uri="{FF2B5EF4-FFF2-40B4-BE49-F238E27FC236}">
                <a16:creationId xmlns:a16="http://schemas.microsoft.com/office/drawing/2014/main" id="{44DCB708-16C7-496E-B201-B4B5C9410A59}"/>
              </a:ext>
            </a:extLst>
          </p:cNvPr>
          <p:cNvSpPr txBox="1"/>
          <p:nvPr/>
        </p:nvSpPr>
        <p:spPr>
          <a:xfrm>
            <a:off x="958836" y="1564911"/>
            <a:ext cx="1732909" cy="1323439"/>
          </a:xfrm>
          <a:prstGeom prst="rect">
            <a:avLst/>
          </a:prstGeom>
          <a:solidFill>
            <a:schemeClr val="bg1">
              <a:lumMod val="95000"/>
            </a:schemeClr>
          </a:solidFill>
        </p:spPr>
        <p:txBody>
          <a:bodyPr wrap="square" rtlCol="0">
            <a:spAutoFit/>
          </a:bodyPr>
          <a:lstStyle/>
          <a:p>
            <a:r>
              <a:rPr lang="en-US" sz="1000" b="1" dirty="0">
                <a:solidFill>
                  <a:srgbClr val="707070"/>
                </a:solidFill>
              </a:rPr>
              <a:t>A total of 8.6 inches of rainfall fell in the reserve area over the course of three days as a result of the heavy rain-producing Hurricane Sandy. A combination of heavy local rain and storm surge resulted in flooding.</a:t>
            </a:r>
          </a:p>
        </p:txBody>
      </p:sp>
      <p:sp>
        <p:nvSpPr>
          <p:cNvPr id="14" name="TextBox 13">
            <a:extLst>
              <a:ext uri="{FF2B5EF4-FFF2-40B4-BE49-F238E27FC236}">
                <a16:creationId xmlns:a16="http://schemas.microsoft.com/office/drawing/2014/main" id="{2C0BE5E7-B474-49F4-8EC2-5171F768EA8A}"/>
              </a:ext>
            </a:extLst>
          </p:cNvPr>
          <p:cNvSpPr txBox="1"/>
          <p:nvPr/>
        </p:nvSpPr>
        <p:spPr>
          <a:xfrm>
            <a:off x="2316480" y="7454555"/>
            <a:ext cx="1508760" cy="553998"/>
          </a:xfrm>
          <a:prstGeom prst="rect">
            <a:avLst/>
          </a:prstGeom>
          <a:solidFill>
            <a:schemeClr val="bg1">
              <a:lumMod val="95000"/>
            </a:schemeClr>
          </a:solidFill>
        </p:spPr>
        <p:txBody>
          <a:bodyPr wrap="square" rtlCol="0">
            <a:spAutoFit/>
          </a:bodyPr>
          <a:lstStyle/>
          <a:p>
            <a:r>
              <a:rPr lang="en-US" sz="1000" b="1" dirty="0">
                <a:solidFill>
                  <a:srgbClr val="707070"/>
                </a:solidFill>
              </a:rPr>
              <a:t>Max wind speed recorded at the reserve was ~39 mph on Oct. 30. </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9108" y="1564911"/>
            <a:ext cx="640081" cy="640081"/>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8680" y="7676289"/>
            <a:ext cx="640081" cy="640081"/>
          </a:xfrm>
          <a:prstGeom prst="rect">
            <a:avLst/>
          </a:prstGeom>
        </p:spPr>
      </p:pic>
      <p:cxnSp>
        <p:nvCxnSpPr>
          <p:cNvPr id="17" name="Straight Arrow Connector 16">
            <a:extLst>
              <a:ext uri="{FF2B5EF4-FFF2-40B4-BE49-F238E27FC236}">
                <a16:creationId xmlns:a16="http://schemas.microsoft.com/office/drawing/2014/main" id="{A33B07C4-55CF-4015-BEA8-0A1D0CC20A06}"/>
              </a:ext>
            </a:extLst>
          </p:cNvPr>
          <p:cNvCxnSpPr>
            <a:cxnSpLocks/>
          </p:cNvCxnSpPr>
          <p:nvPr/>
        </p:nvCxnSpPr>
        <p:spPr>
          <a:xfrm flipH="1">
            <a:off x="1927860" y="7644630"/>
            <a:ext cx="365760" cy="0"/>
          </a:xfrm>
          <a:prstGeom prst="straightConnector1">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rPr dirty="0"/>
              <a:t>Salinity levels quickly dropped at </a:t>
            </a:r>
            <a:r>
              <a:rPr dirty="0" err="1"/>
              <a:t>Scotton</a:t>
            </a:r>
            <a:r>
              <a:rPr dirty="0"/>
              <a:t> Landing (SL) as Sandy </a:t>
            </a:r>
            <a:r>
              <a:rPr lang="en-US" dirty="0"/>
              <a:t>passed through</a:t>
            </a:r>
            <a:r>
              <a:rPr dirty="0"/>
              <a:t> the reserve and then remained low as freshwater flooding came to the area over several days.</a:t>
            </a:r>
          </a:p>
        </p:txBody>
      </p:sp>
      <p:sp>
        <p:nvSpPr>
          <p:cNvPr id="3" name="txt_wq_data_notes"/>
          <p:cNvSpPr>
            <a:spLocks noGrp="1"/>
          </p:cNvSpPr>
          <p:nvPr>
            <p:ph type="body" sz="quarter" idx="13"/>
          </p:nvPr>
        </p:nvSpPr>
        <p:spPr>
          <a:xfrm>
            <a:off x="1639667" y="3120696"/>
            <a:ext cx="5486400" cy="228600"/>
          </a:xfrm>
        </p:spPr>
        <p:txBody>
          <a:bodyPr/>
          <a:lstStyle/>
          <a:p>
            <a:r>
              <a:rPr dirty="0"/>
              <a:t>Data reporting time periods for Hurricane Sandy: 10/2</a:t>
            </a:r>
            <a:r>
              <a:rPr lang="en-US" dirty="0"/>
              <a:t>8</a:t>
            </a:r>
            <a:r>
              <a:rPr dirty="0"/>
              <a:t>/2012 - 1</a:t>
            </a:r>
            <a:r>
              <a:rPr lang="en-US" dirty="0"/>
              <a:t>1</a:t>
            </a:r>
            <a:r>
              <a:rPr dirty="0"/>
              <a:t>/1/2012</a:t>
            </a:r>
          </a:p>
        </p:txBody>
      </p:sp>
      <p:sp>
        <p:nvSpPr>
          <p:cNvPr id="4" name="txt_wq_plot_ttl_1"/>
          <p:cNvSpPr>
            <a:spLocks noGrp="1"/>
          </p:cNvSpPr>
          <p:nvPr>
            <p:ph type="body" sz="quarter" idx="11" hasCustomPrompt="1"/>
          </p:nvPr>
        </p:nvSpPr>
        <p:spPr>
          <a:xfrm>
            <a:off x="0" y="3533495"/>
            <a:ext cx="3840480" cy="548640"/>
          </a:xfrm>
        </p:spPr>
        <p:txBody>
          <a:bodyPr/>
          <a:lstStyle/>
          <a:p>
            <a:r>
              <a:t>Salinity</a:t>
            </a:r>
          </a:p>
        </p:txBody>
      </p:sp>
      <p:sp>
        <p:nvSpPr>
          <p:cNvPr id="5" name="txt_wq_plot_caption_1"/>
          <p:cNvSpPr>
            <a:spLocks noGrp="1"/>
          </p:cNvSpPr>
          <p:nvPr>
            <p:ph type="body" sz="quarter" idx="21"/>
          </p:nvPr>
        </p:nvSpPr>
        <p:spPr>
          <a:xfrm>
            <a:off x="0" y="6591697"/>
            <a:ext cx="3749040" cy="274320"/>
          </a:xfrm>
        </p:spPr>
        <p:txBody>
          <a:bodyPr/>
          <a:lstStyle/>
          <a:p>
            <a:r>
              <a:rPr b="1" dirty="0">
                <a:solidFill>
                  <a:srgbClr val="247BA0"/>
                </a:solidFill>
              </a:rPr>
              <a:t>Salinity levels </a:t>
            </a:r>
            <a:r>
              <a:rPr dirty="0"/>
              <a:t>from Oct. 22 to Nov. 12.</a:t>
            </a:r>
          </a:p>
        </p:txBody>
      </p:sp>
      <p:sp>
        <p:nvSpPr>
          <p:cNvPr id="6" name="txt_wq_plot_ttl_2"/>
          <p:cNvSpPr>
            <a:spLocks noGrp="1"/>
          </p:cNvSpPr>
          <p:nvPr>
            <p:ph type="body" sz="quarter" idx="14" hasCustomPrompt="1"/>
          </p:nvPr>
        </p:nvSpPr>
        <p:spPr>
          <a:xfrm>
            <a:off x="3900142" y="3533495"/>
            <a:ext cx="3840480" cy="548640"/>
          </a:xfrm>
        </p:spPr>
        <p:txBody>
          <a:bodyPr/>
          <a:lstStyle/>
          <a:p>
            <a:r>
              <a:t>Turbidity</a:t>
            </a:r>
          </a:p>
        </p:txBody>
      </p:sp>
      <p:sp>
        <p:nvSpPr>
          <p:cNvPr id="7" name="txt_wq_plot_caption_2"/>
          <p:cNvSpPr>
            <a:spLocks noGrp="1"/>
          </p:cNvSpPr>
          <p:nvPr>
            <p:ph type="body" sz="quarter" idx="22"/>
          </p:nvPr>
        </p:nvSpPr>
        <p:spPr>
          <a:xfrm>
            <a:off x="3872079" y="6591572"/>
            <a:ext cx="3749040" cy="274320"/>
          </a:xfrm>
        </p:spPr>
        <p:txBody>
          <a:bodyPr/>
          <a:lstStyle/>
          <a:p>
            <a:r>
              <a:rPr b="1" dirty="0">
                <a:solidFill>
                  <a:srgbClr val="247BA0"/>
                </a:solidFill>
              </a:rPr>
              <a:t>Turbidity levels </a:t>
            </a:r>
            <a:r>
              <a:rPr dirty="0"/>
              <a:t>from</a:t>
            </a:r>
            <a:r>
              <a:rPr lang="en-US" dirty="0"/>
              <a:t> </a:t>
            </a:r>
            <a:r>
              <a:rPr dirty="0"/>
              <a:t>Oct. 22 to Nov. 12.</a:t>
            </a:r>
          </a:p>
        </p:txBody>
      </p:sp>
      <p:sp>
        <p:nvSpPr>
          <p:cNvPr id="8" name="txt_wq_ecosystem"/>
          <p:cNvSpPr>
            <a:spLocks noGrp="1"/>
          </p:cNvSpPr>
          <p:nvPr>
            <p:ph type="body" sz="quarter" idx="24"/>
          </p:nvPr>
        </p:nvSpPr>
        <p:spPr>
          <a:xfrm>
            <a:off x="-1" y="6906271"/>
            <a:ext cx="4109357" cy="3017520"/>
          </a:xfrm>
        </p:spPr>
        <p:txBody>
          <a:bodyPr/>
          <a:lstStyle/>
          <a:p>
            <a:r>
              <a:rPr dirty="0"/>
              <a:t>Salinity and Turbidity levels that were recorded at the </a:t>
            </a:r>
            <a:r>
              <a:rPr dirty="0" err="1"/>
              <a:t>Scotton</a:t>
            </a:r>
            <a:r>
              <a:rPr dirty="0"/>
              <a:t> Landing (SL) station show initial and post-storm impacts on water quality in this area. Salinity levels quickly dropped at the onset of the storm and recovered slightly as the storm moved on but remained lower than normal for an extended period of time. Turbidity levels (i.e., particles suspended or dissolved in water like sediment such as clay</a:t>
            </a:r>
            <a:r>
              <a:rPr lang="en-US" dirty="0"/>
              <a:t> and</a:t>
            </a:r>
            <a:r>
              <a:rPr dirty="0"/>
              <a:t> silt</a:t>
            </a:r>
            <a:r>
              <a:rPr lang="en-US" dirty="0"/>
              <a:t>) </a:t>
            </a:r>
            <a:r>
              <a:rPr dirty="0"/>
              <a:t>show a sharp increase at the storm onset but recover shortly as the storm moved on.</a:t>
            </a:r>
            <a:endParaRPr lang="en-US" dirty="0"/>
          </a:p>
          <a:p>
            <a:r>
              <a:rPr dirty="0"/>
              <a:t>
Dramatic changes in water quality such as salinity and turbidity can cause stress to some aquatic organisms depending on the species and how long the levels deviate from what is normal. Water quality stresses can impact survival and future populations.</a:t>
            </a:r>
          </a:p>
        </p:txBody>
      </p:sp>
      <p:sp>
        <p:nvSpPr>
          <p:cNvPr id="9" name="txt_highlight_2"/>
          <p:cNvSpPr>
            <a:spLocks noGrp="1"/>
          </p:cNvSpPr>
          <p:nvPr>
            <p:ph type="body" sz="quarter" idx="26"/>
          </p:nvPr>
        </p:nvSpPr>
        <p:spPr>
          <a:xfrm>
            <a:off x="4258282" y="9486723"/>
            <a:ext cx="3200400" cy="437246"/>
          </a:xfrm>
        </p:spPr>
        <p:txBody>
          <a:bodyPr/>
          <a:lstStyle/>
          <a:p>
            <a:r>
              <a:rPr dirty="0"/>
              <a:t>Understanding </a:t>
            </a:r>
            <a:r>
              <a:rPr lang="en-US" dirty="0"/>
              <a:t>plant and animal species h</a:t>
            </a:r>
            <a:r>
              <a:rPr dirty="0"/>
              <a:t>abitat</a:t>
            </a:r>
            <a:r>
              <a:rPr lang="en-US" dirty="0"/>
              <a:t> preferences </a:t>
            </a:r>
            <a:r>
              <a:rPr dirty="0"/>
              <a:t>is critical to understanding populations.</a:t>
            </a:r>
          </a:p>
        </p:txBody>
      </p:sp>
      <p:pic>
        <p:nvPicPr>
          <p:cNvPr id="10" name="img_wq_plot_1"/>
          <p:cNvPicPr>
            <a:picLocks noGrp="1"/>
          </p:cNvPicPr>
          <p:nvPr>
            <p:ph type="pic" sz="quarter" idx="19"/>
          </p:nvPr>
        </p:nvPicPr>
        <p:blipFill>
          <a:blip r:embed="rId2" cstate="print"/>
          <a:stretch>
            <a:fillRect/>
          </a:stretch>
        </p:blipFill>
        <p:spPr>
          <a:xfrm>
            <a:off x="91440" y="4097292"/>
            <a:ext cx="3657600" cy="2468880"/>
          </a:xfrm>
          <a:prstGeom prst="rect">
            <a:avLst/>
          </a:prstGeom>
        </p:spPr>
      </p:pic>
      <p:pic>
        <p:nvPicPr>
          <p:cNvPr id="11" name="img_wq_plot_2"/>
          <p:cNvPicPr>
            <a:picLocks noGrp="1"/>
          </p:cNvPicPr>
          <p:nvPr>
            <p:ph type="pic" sz="quarter" idx="25"/>
          </p:nvPr>
        </p:nvPicPr>
        <p:blipFill>
          <a:blip r:embed="rId3" cstate="print"/>
          <a:stretch>
            <a:fillRect/>
          </a:stretch>
        </p:blipFill>
        <p:spPr>
          <a:xfrm>
            <a:off x="3931920" y="4099627"/>
            <a:ext cx="3657600" cy="2468880"/>
          </a:xfrm>
          <a:prstGeom prst="rect">
            <a:avLst/>
          </a:prstGeom>
        </p:spPr>
      </p:pic>
      <p:pic>
        <p:nvPicPr>
          <p:cNvPr id="12" name="img_wq_ecosystem"/>
          <p:cNvPicPr>
            <a:picLocks noGrp="1"/>
          </p:cNvPicPr>
          <p:nvPr>
            <p:ph type="pic" sz="quarter" idx="23"/>
          </p:nvPr>
        </p:nvPicPr>
        <p:blipFill>
          <a:blip r:embed="rId4" cstate="print"/>
          <a:stretch>
            <a:fillRect/>
          </a:stretch>
        </p:blipFill>
        <p:spPr>
          <a:xfrm>
            <a:off x="4258282" y="7109283"/>
            <a:ext cx="3200400" cy="2377440"/>
          </a:xfrm>
          <a:prstGeom prst="rect">
            <a:avLst/>
          </a:prstGeom>
        </p:spPr>
      </p:pic>
      <p:graphicFrame>
        <p:nvGraphicFramePr>
          <p:cNvPr id="13" name="Table 32">
            <a:extLst>
              <a:ext uri="{FF2B5EF4-FFF2-40B4-BE49-F238E27FC236}">
                <a16:creationId xmlns:a16="http://schemas.microsoft.com/office/drawing/2014/main" id="{1CE0B5FA-1F0D-42F4-A2C3-B8833D19B29B}"/>
              </a:ext>
            </a:extLst>
          </p:cNvPr>
          <p:cNvGraphicFramePr>
            <a:graphicFrameLocks noGrp="1"/>
          </p:cNvGraphicFramePr>
          <p:nvPr>
            <p:extLst>
              <p:ext uri="{D42A27DB-BD31-4B8C-83A1-F6EECF244321}">
                <p14:modId xmlns:p14="http://schemas.microsoft.com/office/powerpoint/2010/main" val="3093111340"/>
              </p:ext>
            </p:extLst>
          </p:nvPr>
        </p:nvGraphicFramePr>
        <p:xfrm>
          <a:off x="1632047" y="693157"/>
          <a:ext cx="6035040" cy="2423160"/>
        </p:xfrm>
        <a:graphic>
          <a:graphicData uri="http://schemas.openxmlformats.org/drawingml/2006/table">
            <a:tbl>
              <a:tblPr firstRow="1" bandRow="1">
                <a:tableStyleId>{5C22544A-7EE6-4342-B048-85BDC9FD1C3A}</a:tableStyleId>
              </a:tblPr>
              <a:tblGrid>
                <a:gridCol w="1195968">
                  <a:extLst>
                    <a:ext uri="{9D8B030D-6E8A-4147-A177-3AD203B41FA5}">
                      <a16:colId xmlns:a16="http://schemas.microsoft.com/office/drawing/2014/main" val="886900834"/>
                    </a:ext>
                  </a:extLst>
                </a:gridCol>
                <a:gridCol w="735980">
                  <a:extLst>
                    <a:ext uri="{9D8B030D-6E8A-4147-A177-3AD203B41FA5}">
                      <a16:colId xmlns:a16="http://schemas.microsoft.com/office/drawing/2014/main" val="2866511701"/>
                    </a:ext>
                  </a:extLst>
                </a:gridCol>
                <a:gridCol w="809579">
                  <a:extLst>
                    <a:ext uri="{9D8B030D-6E8A-4147-A177-3AD203B41FA5}">
                      <a16:colId xmlns:a16="http://schemas.microsoft.com/office/drawing/2014/main" val="1258199888"/>
                    </a:ext>
                  </a:extLst>
                </a:gridCol>
                <a:gridCol w="809579">
                  <a:extLst>
                    <a:ext uri="{9D8B030D-6E8A-4147-A177-3AD203B41FA5}">
                      <a16:colId xmlns:a16="http://schemas.microsoft.com/office/drawing/2014/main" val="4185574784"/>
                    </a:ext>
                  </a:extLst>
                </a:gridCol>
                <a:gridCol w="827978">
                  <a:extLst>
                    <a:ext uri="{9D8B030D-6E8A-4147-A177-3AD203B41FA5}">
                      <a16:colId xmlns:a16="http://schemas.microsoft.com/office/drawing/2014/main" val="3524960884"/>
                    </a:ext>
                  </a:extLst>
                </a:gridCol>
                <a:gridCol w="827978">
                  <a:extLst>
                    <a:ext uri="{9D8B030D-6E8A-4147-A177-3AD203B41FA5}">
                      <a16:colId xmlns:a16="http://schemas.microsoft.com/office/drawing/2014/main" val="1048151436"/>
                    </a:ext>
                  </a:extLst>
                </a:gridCol>
                <a:gridCol w="827978">
                  <a:extLst>
                    <a:ext uri="{9D8B030D-6E8A-4147-A177-3AD203B41FA5}">
                      <a16:colId xmlns:a16="http://schemas.microsoft.com/office/drawing/2014/main" val="2934377722"/>
                    </a:ext>
                  </a:extLst>
                </a:gridCol>
              </a:tblGrid>
              <a:tr h="649980">
                <a:tc>
                  <a:txBody>
                    <a:bodyPr/>
                    <a:lstStyle/>
                    <a:p>
                      <a:pPr algn="ctr" fontAlgn="ctr"/>
                      <a:r>
                        <a:rPr lang="en-US" sz="1000" b="1" i="0" u="none" strike="noStrike" dirty="0">
                          <a:solidFill>
                            <a:srgbClr val="FFFFFF"/>
                          </a:solidFill>
                          <a:effectLst/>
                          <a:latin typeface="Calibri" panose="020F0502020204030204" pitchFamily="34" charset="0"/>
                        </a:rPr>
                        <a:t>Station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Turbidity Maximum (NTU)</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Salinity Minimum (psu)</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Salinity Maximum (psu)</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Dissolved Oxygen Minimum (mg/L)</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Dissolved Oxygen Maximum (mg/L)</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val="3165179243"/>
                  </a:ext>
                </a:extLst>
              </a:tr>
              <a:tr h="354636">
                <a:tc>
                  <a:txBody>
                    <a:bodyPr/>
                    <a:lstStyle/>
                    <a:p>
                      <a:pPr algn="ctr" fontAlgn="ctr"/>
                      <a:r>
                        <a:rPr lang="en-US" sz="1000" b="0" i="0" u="none" strike="noStrike">
                          <a:solidFill>
                            <a:srgbClr val="247BA0"/>
                          </a:solidFill>
                          <a:effectLst/>
                          <a:latin typeface="Calibri" panose="020F0502020204030204" pitchFamily="34" charset="0"/>
                        </a:rPr>
                        <a:t>Scotton Landing</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10/28/2012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258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25.1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4.4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7.2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0709020"/>
                  </a:ext>
                </a:extLst>
              </a:tr>
              <a:tr h="354636">
                <a:tc>
                  <a:txBody>
                    <a:bodyPr/>
                    <a:lstStyle/>
                    <a:p>
                      <a:pPr algn="ctr" fontAlgn="ctr"/>
                      <a:r>
                        <a:rPr lang="en-US" sz="1000" b="1" i="0" u="none" strike="noStrike" dirty="0" err="1">
                          <a:solidFill>
                            <a:srgbClr val="247BA0"/>
                          </a:solidFill>
                          <a:effectLst/>
                          <a:latin typeface="Calibri" panose="020F0502020204030204" pitchFamily="34" charset="0"/>
                        </a:rPr>
                        <a:t>Scotton</a:t>
                      </a:r>
                      <a:r>
                        <a:rPr lang="en-US" sz="1000" b="1" i="0" u="none" strike="noStrike" dirty="0">
                          <a:solidFill>
                            <a:srgbClr val="247BA0"/>
                          </a:solidFill>
                          <a:effectLst/>
                          <a:latin typeface="Calibri" panose="020F0502020204030204" pitchFamily="34" charset="0"/>
                        </a:rPr>
                        <a:t> Landing</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10/29/2012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405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13.8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22.7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5.5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8.0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0518224"/>
                  </a:ext>
                </a:extLst>
              </a:tr>
              <a:tr h="354636">
                <a:tc>
                  <a:txBody>
                    <a:bodyPr/>
                    <a:lstStyle/>
                    <a:p>
                      <a:pPr algn="ctr" fontAlgn="ctr"/>
                      <a:r>
                        <a:rPr lang="en-US" sz="1000" b="1" i="0" u="none" strike="noStrike" dirty="0" err="1">
                          <a:solidFill>
                            <a:srgbClr val="247BA0"/>
                          </a:solidFill>
                          <a:effectLst/>
                          <a:latin typeface="Calibri" panose="020F0502020204030204" pitchFamily="34" charset="0"/>
                        </a:rPr>
                        <a:t>Scotton</a:t>
                      </a:r>
                      <a:r>
                        <a:rPr lang="en-US" sz="1000" b="1" i="0" u="none" strike="noStrike" dirty="0">
                          <a:solidFill>
                            <a:srgbClr val="247BA0"/>
                          </a:solidFill>
                          <a:effectLst/>
                          <a:latin typeface="Calibri" panose="020F0502020204030204" pitchFamily="34" charset="0"/>
                        </a:rPr>
                        <a:t> Landing</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10/30/2012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57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4.1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14.9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6.4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7.4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85057674"/>
                  </a:ext>
                </a:extLst>
              </a:tr>
              <a:tr h="354636">
                <a:tc>
                  <a:txBody>
                    <a:bodyPr/>
                    <a:lstStyle/>
                    <a:p>
                      <a:pPr algn="ctr" fontAlgn="ctr"/>
                      <a:r>
                        <a:rPr lang="en-US" sz="1000" b="0" i="0" u="none" strike="noStrike" dirty="0" err="1">
                          <a:solidFill>
                            <a:srgbClr val="247BA0"/>
                          </a:solidFill>
                          <a:effectLst/>
                          <a:latin typeface="Calibri" panose="020F0502020204030204" pitchFamily="34" charset="0"/>
                        </a:rPr>
                        <a:t>Scotton</a:t>
                      </a:r>
                      <a:r>
                        <a:rPr lang="en-US" sz="1000" b="0" i="0" u="none" strike="noStrike" dirty="0">
                          <a:solidFill>
                            <a:srgbClr val="247BA0"/>
                          </a:solidFill>
                          <a:effectLst/>
                          <a:latin typeface="Calibri" panose="020F0502020204030204" pitchFamily="34" charset="0"/>
                        </a:rPr>
                        <a:t> Landing</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10/31/2012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65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17.1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6.0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7.6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3079533"/>
                  </a:ext>
                </a:extLst>
              </a:tr>
              <a:tr h="354636">
                <a:tc>
                  <a:txBody>
                    <a:bodyPr/>
                    <a:lstStyle/>
                    <a:p>
                      <a:pPr algn="ctr" fontAlgn="ctr"/>
                      <a:r>
                        <a:rPr lang="en-US" sz="1000" b="0" i="0" u="none" strike="noStrike">
                          <a:solidFill>
                            <a:srgbClr val="247BA0"/>
                          </a:solidFill>
                          <a:effectLst/>
                          <a:latin typeface="Calibri" panose="020F0502020204030204" pitchFamily="34" charset="0"/>
                        </a:rPr>
                        <a:t>Scotton Landing</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11/1/2012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57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18.8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6.1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7.7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16113686"/>
                  </a:ext>
                </a:extLst>
              </a:tr>
            </a:tbl>
          </a:graphicData>
        </a:graphic>
      </p:graphicFrame>
      <p:sp>
        <p:nvSpPr>
          <p:cNvPr id="14" name="Rectangle 13"/>
          <p:cNvSpPr/>
          <p:nvPr/>
        </p:nvSpPr>
        <p:spPr>
          <a:xfrm>
            <a:off x="1639667" y="1693403"/>
            <a:ext cx="6027420" cy="699277"/>
          </a:xfrm>
          <a:prstGeom prst="rect">
            <a:avLst/>
          </a:prstGeom>
          <a:noFill/>
          <a:ln w="28575">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32CC664-AD80-4C25-A998-8709BB2EE161}"/>
              </a:ext>
            </a:extLst>
          </p:cNvPr>
          <p:cNvSpPr txBox="1"/>
          <p:nvPr/>
        </p:nvSpPr>
        <p:spPr>
          <a:xfrm>
            <a:off x="534906" y="5249022"/>
            <a:ext cx="1183662" cy="400110"/>
          </a:xfrm>
          <a:prstGeom prst="rect">
            <a:avLst/>
          </a:prstGeom>
          <a:noFill/>
        </p:spPr>
        <p:txBody>
          <a:bodyPr wrap="square" rtlCol="0">
            <a:spAutoFit/>
          </a:bodyPr>
          <a:lstStyle/>
          <a:p>
            <a:r>
              <a:rPr lang="en-US" sz="1000" b="1" dirty="0">
                <a:solidFill>
                  <a:srgbClr val="247BA0"/>
                </a:solidFill>
              </a:rPr>
              <a:t>Pre-Storm </a:t>
            </a:r>
          </a:p>
          <a:p>
            <a:r>
              <a:rPr lang="en-US" sz="1000" b="1" dirty="0">
                <a:solidFill>
                  <a:srgbClr val="247BA0"/>
                </a:solidFill>
              </a:rPr>
              <a:t>Levels ~16-26 </a:t>
            </a:r>
            <a:r>
              <a:rPr lang="en-US" sz="1000" b="1" dirty="0" err="1">
                <a:solidFill>
                  <a:srgbClr val="247BA0"/>
                </a:solidFill>
              </a:rPr>
              <a:t>psu</a:t>
            </a:r>
            <a:endParaRPr lang="en-US" sz="1000" b="1" dirty="0">
              <a:solidFill>
                <a:srgbClr val="247BA0"/>
              </a:solidFill>
            </a:endParaRPr>
          </a:p>
        </p:txBody>
      </p:sp>
      <p:sp>
        <p:nvSpPr>
          <p:cNvPr id="16" name="TextBox 15">
            <a:extLst>
              <a:ext uri="{FF2B5EF4-FFF2-40B4-BE49-F238E27FC236}">
                <a16:creationId xmlns:a16="http://schemas.microsoft.com/office/drawing/2014/main" id="{3C14E4F6-A001-4B8C-8F8C-013F18BF9D9E}"/>
              </a:ext>
            </a:extLst>
          </p:cNvPr>
          <p:cNvSpPr txBox="1"/>
          <p:nvPr/>
        </p:nvSpPr>
        <p:spPr>
          <a:xfrm>
            <a:off x="1801695" y="4705428"/>
            <a:ext cx="1183662" cy="400110"/>
          </a:xfrm>
          <a:prstGeom prst="rect">
            <a:avLst/>
          </a:prstGeom>
          <a:noFill/>
        </p:spPr>
        <p:txBody>
          <a:bodyPr wrap="square" rtlCol="0">
            <a:spAutoFit/>
          </a:bodyPr>
          <a:lstStyle/>
          <a:p>
            <a:r>
              <a:rPr lang="en-US" sz="1000" b="1" dirty="0">
                <a:solidFill>
                  <a:srgbClr val="247BA0"/>
                </a:solidFill>
              </a:rPr>
              <a:t>Post-Storm </a:t>
            </a:r>
          </a:p>
          <a:p>
            <a:r>
              <a:rPr lang="en-US" sz="1000" b="1" dirty="0">
                <a:solidFill>
                  <a:srgbClr val="247BA0"/>
                </a:solidFill>
              </a:rPr>
              <a:t>Levels ~1-16 </a:t>
            </a:r>
            <a:r>
              <a:rPr lang="en-US" sz="1000" b="1" dirty="0" err="1">
                <a:solidFill>
                  <a:srgbClr val="247BA0"/>
                </a:solidFill>
              </a:rPr>
              <a:t>psu</a:t>
            </a:r>
            <a:endParaRPr lang="en-US" sz="1000" b="1" dirty="0">
              <a:solidFill>
                <a:srgbClr val="247BA0"/>
              </a:solidFill>
            </a:endParaRPr>
          </a:p>
        </p:txBody>
      </p:sp>
      <p:sp>
        <p:nvSpPr>
          <p:cNvPr id="17" name="TextBox 16">
            <a:extLst>
              <a:ext uri="{FF2B5EF4-FFF2-40B4-BE49-F238E27FC236}">
                <a16:creationId xmlns:a16="http://schemas.microsoft.com/office/drawing/2014/main" id="{432CC664-AD80-4C25-A998-8709BB2EE161}"/>
              </a:ext>
            </a:extLst>
          </p:cNvPr>
          <p:cNvSpPr txBox="1"/>
          <p:nvPr/>
        </p:nvSpPr>
        <p:spPr>
          <a:xfrm>
            <a:off x="4442139" y="4972023"/>
            <a:ext cx="1304460" cy="553998"/>
          </a:xfrm>
          <a:prstGeom prst="rect">
            <a:avLst/>
          </a:prstGeom>
          <a:noFill/>
        </p:spPr>
        <p:txBody>
          <a:bodyPr wrap="square" rtlCol="0">
            <a:spAutoFit/>
          </a:bodyPr>
          <a:lstStyle/>
          <a:p>
            <a:r>
              <a:rPr lang="en-US" sz="1000" b="1" dirty="0">
                <a:solidFill>
                  <a:srgbClr val="247BA0"/>
                </a:solidFill>
              </a:rPr>
              <a:t>Pre-Storm Levels</a:t>
            </a:r>
          </a:p>
          <a:p>
            <a:r>
              <a:rPr lang="en-US" sz="1000" b="1" dirty="0">
                <a:solidFill>
                  <a:srgbClr val="247BA0"/>
                </a:solidFill>
              </a:rPr>
              <a:t> average was </a:t>
            </a:r>
          </a:p>
          <a:p>
            <a:r>
              <a:rPr lang="en-US" sz="1000" b="1" dirty="0">
                <a:solidFill>
                  <a:srgbClr val="247BA0"/>
                </a:solidFill>
              </a:rPr>
              <a:t>~14 NTU</a:t>
            </a:r>
          </a:p>
        </p:txBody>
      </p:sp>
      <p:sp>
        <p:nvSpPr>
          <p:cNvPr id="18" name="TextBox 17">
            <a:extLst>
              <a:ext uri="{FF2B5EF4-FFF2-40B4-BE49-F238E27FC236}">
                <a16:creationId xmlns:a16="http://schemas.microsoft.com/office/drawing/2014/main" id="{3C14E4F6-A001-4B8C-8F8C-013F18BF9D9E}"/>
              </a:ext>
            </a:extLst>
          </p:cNvPr>
          <p:cNvSpPr txBox="1"/>
          <p:nvPr/>
        </p:nvSpPr>
        <p:spPr>
          <a:xfrm>
            <a:off x="5550735" y="4977191"/>
            <a:ext cx="1183662" cy="553998"/>
          </a:xfrm>
          <a:prstGeom prst="rect">
            <a:avLst/>
          </a:prstGeom>
          <a:noFill/>
        </p:spPr>
        <p:txBody>
          <a:bodyPr wrap="square" rtlCol="0">
            <a:spAutoFit/>
          </a:bodyPr>
          <a:lstStyle/>
          <a:p>
            <a:r>
              <a:rPr lang="en-US" sz="1000" b="1" dirty="0">
                <a:solidFill>
                  <a:srgbClr val="247BA0"/>
                </a:solidFill>
              </a:rPr>
              <a:t>Post-Storm Levels average was</a:t>
            </a:r>
          </a:p>
          <a:p>
            <a:r>
              <a:rPr lang="en-US" sz="1000" b="1" dirty="0">
                <a:solidFill>
                  <a:srgbClr val="247BA0"/>
                </a:solidFill>
              </a:rPr>
              <a:t>~35 NTU</a:t>
            </a:r>
          </a:p>
        </p:txBody>
      </p:sp>
      <p:sp>
        <p:nvSpPr>
          <p:cNvPr id="19" name="TextBox 18">
            <a:extLst>
              <a:ext uri="{FF2B5EF4-FFF2-40B4-BE49-F238E27FC236}">
                <a16:creationId xmlns:a16="http://schemas.microsoft.com/office/drawing/2014/main" id="{2C0BE5E7-B474-49F4-8EC2-5171F768EA8A}"/>
              </a:ext>
            </a:extLst>
          </p:cNvPr>
          <p:cNvSpPr txBox="1"/>
          <p:nvPr/>
        </p:nvSpPr>
        <p:spPr>
          <a:xfrm>
            <a:off x="5888387" y="4625039"/>
            <a:ext cx="1506643" cy="246221"/>
          </a:xfrm>
          <a:prstGeom prst="rect">
            <a:avLst/>
          </a:prstGeom>
          <a:solidFill>
            <a:schemeClr val="bg1">
              <a:lumMod val="95000"/>
            </a:schemeClr>
          </a:solidFill>
        </p:spPr>
        <p:txBody>
          <a:bodyPr wrap="square" rtlCol="0">
            <a:spAutoFit/>
          </a:bodyPr>
          <a:lstStyle/>
          <a:p>
            <a:r>
              <a:rPr lang="en-US" sz="1000" b="1" dirty="0">
                <a:solidFill>
                  <a:srgbClr val="404040"/>
                </a:solidFill>
              </a:rPr>
              <a:t>Max Turbidity = 405 NTU</a:t>
            </a:r>
          </a:p>
        </p:txBody>
      </p:sp>
      <p:cxnSp>
        <p:nvCxnSpPr>
          <p:cNvPr id="20" name="Straight Arrow Connector 19">
            <a:extLst>
              <a:ext uri="{FF2B5EF4-FFF2-40B4-BE49-F238E27FC236}">
                <a16:creationId xmlns:a16="http://schemas.microsoft.com/office/drawing/2014/main" id="{A33B07C4-55CF-4015-BEA8-0A1D0CC20A06}"/>
              </a:ext>
            </a:extLst>
          </p:cNvPr>
          <p:cNvCxnSpPr>
            <a:cxnSpLocks/>
          </p:cNvCxnSpPr>
          <p:nvPr/>
        </p:nvCxnSpPr>
        <p:spPr>
          <a:xfrm flipH="1">
            <a:off x="5480595" y="4747706"/>
            <a:ext cx="365760" cy="0"/>
          </a:xfrm>
          <a:prstGeom prst="straightConnector1">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0BE5E7-B474-49F4-8EC2-5171F768EA8A}"/>
              </a:ext>
            </a:extLst>
          </p:cNvPr>
          <p:cNvSpPr txBox="1"/>
          <p:nvPr/>
        </p:nvSpPr>
        <p:spPr>
          <a:xfrm>
            <a:off x="404770" y="5738320"/>
            <a:ext cx="1130118" cy="246221"/>
          </a:xfrm>
          <a:prstGeom prst="rect">
            <a:avLst/>
          </a:prstGeom>
          <a:solidFill>
            <a:schemeClr val="bg1">
              <a:lumMod val="95000"/>
            </a:schemeClr>
          </a:solidFill>
        </p:spPr>
        <p:txBody>
          <a:bodyPr wrap="square" lIns="45720" rIns="45720" rtlCol="0">
            <a:spAutoFit/>
          </a:bodyPr>
          <a:lstStyle/>
          <a:p>
            <a:r>
              <a:rPr lang="en-US" sz="1000" b="1" dirty="0">
                <a:solidFill>
                  <a:srgbClr val="404040"/>
                </a:solidFill>
              </a:rPr>
              <a:t>Min Salinity = 1 </a:t>
            </a:r>
            <a:r>
              <a:rPr lang="en-US" sz="1000" b="1" dirty="0" err="1">
                <a:solidFill>
                  <a:srgbClr val="404040"/>
                </a:solidFill>
              </a:rPr>
              <a:t>psu</a:t>
            </a:r>
            <a:endParaRPr lang="en-US" sz="1000" b="1" dirty="0">
              <a:solidFill>
                <a:srgbClr val="404040"/>
              </a:solidFill>
            </a:endParaRPr>
          </a:p>
        </p:txBody>
      </p:sp>
      <p:cxnSp>
        <p:nvCxnSpPr>
          <p:cNvPr id="24" name="Curved Connector 34">
            <a:extLst>
              <a:ext uri="{FF2B5EF4-FFF2-40B4-BE49-F238E27FC236}">
                <a16:creationId xmlns:a16="http://schemas.microsoft.com/office/drawing/2014/main" id="{13E44A65-521F-460F-848E-12D771A4DBD3}"/>
              </a:ext>
            </a:extLst>
          </p:cNvPr>
          <p:cNvCxnSpPr>
            <a:cxnSpLocks/>
          </p:cNvCxnSpPr>
          <p:nvPr/>
        </p:nvCxnSpPr>
        <p:spPr>
          <a:xfrm>
            <a:off x="1555974" y="5867400"/>
            <a:ext cx="265682" cy="116589"/>
          </a:xfrm>
          <a:prstGeom prst="curvedConnector3">
            <a:avLst>
              <a:gd name="adj1" fmla="val 50000"/>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t>Kari St. Laurent, Phd, Research Coordinator (DNREC)
e:  Kari.StLaurent@delaware.gov
p: 302-735-3413</a:t>
            </a:r>
          </a:p>
        </p:txBody>
      </p:sp>
      <p:sp>
        <p:nvSpPr>
          <p:cNvPr id="3" name="txt_nerr_data"/>
          <p:cNvSpPr>
            <a:spLocks noGrp="1"/>
          </p:cNvSpPr>
          <p:nvPr>
            <p:ph type="body" sz="quarter" idx="22"/>
          </p:nvPr>
        </p:nvSpPr>
        <p:spPr>
          <a:xfrm>
            <a:off x="273050" y="6414641"/>
            <a:ext cx="3749040" cy="640080"/>
          </a:xfrm>
        </p:spPr>
        <p:txBody>
          <a:bodyPr/>
          <a:lstStyle/>
          <a:p>
            <a:r>
              <a:rPr dirty="0"/>
              <a:t>Visit </a:t>
            </a:r>
            <a:r>
              <a:rPr b="1" dirty="0">
                <a:hlinkClick r:id="rId2"/>
              </a:rPr>
              <a:t>www.nerrsdata.org </a:t>
            </a:r>
            <a:r>
              <a:rPr dirty="0"/>
              <a:t>to view and download weather and water quality data from Delaware NERR.</a:t>
            </a:r>
          </a:p>
        </p:txBody>
      </p:sp>
      <p:sp>
        <p:nvSpPr>
          <p:cNvPr id="4" name="txt_explore"/>
          <p:cNvSpPr>
            <a:spLocks noGrp="1"/>
          </p:cNvSpPr>
          <p:nvPr>
            <p:ph type="body" sz="quarter" idx="23"/>
          </p:nvPr>
        </p:nvSpPr>
        <p:spPr>
          <a:xfrm>
            <a:off x="273049" y="7684072"/>
            <a:ext cx="4511221" cy="914400"/>
          </a:xfrm>
        </p:spPr>
        <p:txBody>
          <a:bodyPr/>
          <a:lstStyle/>
          <a:p>
            <a:r>
              <a:rPr dirty="0"/>
              <a:t>Interested in learning more? Visit 
</a:t>
            </a:r>
            <a:r>
              <a:rPr b="1" dirty="0">
                <a:hlinkClick r:id="rId3"/>
              </a:rPr>
              <a:t>https://dnrec.alpha.delaware.gov/coastal-programs/research-</a:t>
            </a:r>
            <a:br>
              <a:rPr lang="en-US" b="1" dirty="0">
                <a:hlinkClick r:id="rId3"/>
              </a:rPr>
            </a:br>
            <a:r>
              <a:rPr b="1" dirty="0">
                <a:hlinkClick r:id="rId3"/>
              </a:rPr>
              <a:t>reserve/</a:t>
            </a:r>
            <a:r>
              <a:rPr dirty="0"/>
              <a:t>.</a:t>
            </a:r>
            <a:r>
              <a:rPr lang="en-US" dirty="0"/>
              <a:t> </a:t>
            </a:r>
            <a:r>
              <a:rPr dirty="0"/>
              <a:t>For video, news updates, online storm data and </a:t>
            </a:r>
            <a:br>
              <a:rPr lang="en-US" dirty="0"/>
            </a:br>
            <a:r>
              <a:rPr dirty="0"/>
              <a:t>prediction visualization tools, check out our Storm Story Map </a:t>
            </a:r>
            <a:br>
              <a:rPr lang="en-US" dirty="0"/>
            </a:br>
            <a:r>
              <a:rPr dirty="0"/>
              <a:t>at </a:t>
            </a:r>
            <a:r>
              <a:rPr b="1" u="sng" dirty="0">
                <a:solidFill>
                  <a:srgbClr val="AEBA41"/>
                </a:solidFill>
              </a:rPr>
              <a:t>www.storm storymap.url</a:t>
            </a:r>
            <a:r>
              <a:rPr dirty="0"/>
              <a:t>.</a:t>
            </a:r>
          </a:p>
        </p:txBody>
      </p:sp>
      <p:sp>
        <p:nvSpPr>
          <p:cNvPr id="5" name="txt_social_handle"/>
          <p:cNvSpPr>
            <a:spLocks noGrp="1"/>
          </p:cNvSpPr>
          <p:nvPr>
            <p:ph type="body" sz="quarter" idx="13"/>
          </p:nvPr>
        </p:nvSpPr>
        <p:spPr>
          <a:xfrm>
            <a:off x="5725154" y="9122680"/>
            <a:ext cx="1828800" cy="228600"/>
          </a:xfrm>
        </p:spPr>
        <p:txBody>
          <a:bodyPr/>
          <a:lstStyle/>
          <a:p>
            <a:r>
              <a:t>@DNERR</a:t>
            </a:r>
          </a:p>
        </p:txBody>
      </p:sp>
      <p:pic>
        <p:nvPicPr>
          <p:cNvPr id="6" name="img_nerr_1"/>
          <p:cNvPicPr>
            <a:picLocks noGrp="1"/>
          </p:cNvPicPr>
          <p:nvPr>
            <p:ph type="pic" sz="quarter" idx="19"/>
          </p:nvPr>
        </p:nvPicPr>
        <p:blipFill>
          <a:blip r:embed="rId4" cstate="print"/>
          <a:stretch>
            <a:fillRect/>
          </a:stretch>
        </p:blipFill>
        <p:spPr>
          <a:xfrm>
            <a:off x="4672965" y="0"/>
            <a:ext cx="3108960" cy="2194560"/>
          </a:xfrm>
          <a:prstGeom prst="rect">
            <a:avLst/>
          </a:prstGeom>
        </p:spPr>
      </p:pic>
      <p:pic>
        <p:nvPicPr>
          <p:cNvPr id="7" name="img_nerr_2"/>
          <p:cNvPicPr>
            <a:picLocks noGrp="1"/>
          </p:cNvPicPr>
          <p:nvPr>
            <p:ph type="pic" sz="quarter" idx="20"/>
          </p:nvPr>
        </p:nvPicPr>
        <p:blipFill>
          <a:blip r:embed="rId5" cstate="print"/>
          <a:stretch>
            <a:fillRect/>
          </a:stretch>
        </p:blipFill>
        <p:spPr>
          <a:xfrm>
            <a:off x="4675197" y="2188210"/>
            <a:ext cx="3108960" cy="2377440"/>
          </a:xfrm>
          <a:prstGeom prst="rect">
            <a:avLst/>
          </a:prstGeom>
        </p:spPr>
      </p:pic>
      <p:pic>
        <p:nvPicPr>
          <p:cNvPr id="8" name="img_nerr_3"/>
          <p:cNvPicPr>
            <a:picLocks noGrp="1"/>
          </p:cNvPicPr>
          <p:nvPr>
            <p:ph type="pic" sz="quarter" idx="24"/>
          </p:nvPr>
        </p:nvPicPr>
        <p:blipFill>
          <a:blip r:embed="rId6" cstate="print"/>
          <a:stretch>
            <a:fillRect/>
          </a:stretch>
        </p:blipFill>
        <p:spPr>
          <a:xfrm>
            <a:off x="4672965" y="4552950"/>
            <a:ext cx="3108960" cy="2286000"/>
          </a:xfrm>
          <a:prstGeom prst="rect">
            <a:avLst/>
          </a:prstGeom>
        </p:spPr>
      </p:pic>
      <p:pic>
        <p:nvPicPr>
          <p:cNvPr id="9" name="img_nerr_4"/>
          <p:cNvPicPr>
            <a:picLocks noGrp="1"/>
          </p:cNvPicPr>
          <p:nvPr>
            <p:ph type="pic" sz="quarter" idx="21"/>
          </p:nvPr>
        </p:nvPicPr>
        <p:blipFill>
          <a:blip r:embed="rId7" cstate="print"/>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2855</TotalTime>
  <Words>1556</Words>
  <Application>Microsoft Office PowerPoint</Application>
  <PresentationFormat>Custom</PresentationFormat>
  <Paragraphs>153</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Flynn</dc:creator>
  <cp:lastModifiedBy>Amanda Flynn</cp:lastModifiedBy>
  <cp:revision>154</cp:revision>
  <dcterms:created xsi:type="dcterms:W3CDTF">2021-12-21T14:21:49Z</dcterms:created>
  <dcterms:modified xsi:type="dcterms:W3CDTF">2022-05-31T11:58:27Z</dcterms:modified>
</cp:coreProperties>
</file>